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8"/>
  </p:notesMasterIdLst>
  <p:handoutMasterIdLst>
    <p:handoutMasterId r:id="rId19"/>
  </p:handoutMasterIdLst>
  <p:sldIdLst>
    <p:sldId id="520" r:id="rId3"/>
    <p:sldId id="524" r:id="rId4"/>
    <p:sldId id="532" r:id="rId5"/>
    <p:sldId id="258" r:id="rId6"/>
    <p:sldId id="276" r:id="rId7"/>
    <p:sldId id="516" r:id="rId8"/>
    <p:sldId id="263" r:id="rId9"/>
    <p:sldId id="271" r:id="rId10"/>
    <p:sldId id="273" r:id="rId11"/>
    <p:sldId id="268" r:id="rId12"/>
    <p:sldId id="526" r:id="rId13"/>
    <p:sldId id="259" r:id="rId14"/>
    <p:sldId id="460" r:id="rId15"/>
    <p:sldId id="533" r:id="rId16"/>
    <p:sldId id="528" r:id="rId1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815" autoAdjust="0"/>
    <p:restoredTop sz="89932" autoAdjust="0"/>
  </p:normalViewPr>
  <p:slideViewPr>
    <p:cSldViewPr snapToGrid="0">
      <p:cViewPr varScale="1">
        <p:scale>
          <a:sx n="109" d="100"/>
          <a:sy n="109" d="100"/>
        </p:scale>
        <p:origin x="1832"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4"/>
            <a:ext cx="3170238" cy="479425"/>
          </a:xfrm>
          <a:prstGeom prst="rect">
            <a:avLst/>
          </a:prstGeom>
        </p:spPr>
        <p:txBody>
          <a:bodyPr vert="horz" lIns="91416" tIns="45708" rIns="91416" bIns="45708" rtlCol="0"/>
          <a:lstStyle>
            <a:lvl1pPr algn="l">
              <a:defRPr sz="1200"/>
            </a:lvl1pPr>
          </a:lstStyle>
          <a:p>
            <a:endParaRPr lang="en-US"/>
          </a:p>
        </p:txBody>
      </p:sp>
      <p:sp>
        <p:nvSpPr>
          <p:cNvPr id="3" name="Date Placeholder 2"/>
          <p:cNvSpPr>
            <a:spLocks noGrp="1"/>
          </p:cNvSpPr>
          <p:nvPr>
            <p:ph type="dt" sz="quarter" idx="1"/>
          </p:nvPr>
        </p:nvSpPr>
        <p:spPr>
          <a:xfrm>
            <a:off x="4143375" y="4"/>
            <a:ext cx="3170238" cy="479425"/>
          </a:xfrm>
          <a:prstGeom prst="rect">
            <a:avLst/>
          </a:prstGeom>
        </p:spPr>
        <p:txBody>
          <a:bodyPr vert="horz" lIns="91416" tIns="45708" rIns="91416" bIns="45708" rtlCol="0"/>
          <a:lstStyle>
            <a:lvl1pPr algn="r">
              <a:defRPr sz="1200"/>
            </a:lvl1pPr>
          </a:lstStyle>
          <a:p>
            <a:fld id="{5372AA25-D81B-4B87-828B-351EAE84D0B0}" type="datetimeFigureOut">
              <a:rPr lang="en-US" smtClean="0"/>
              <a:t>10/4/26</a:t>
            </a:fld>
            <a:endParaRPr lang="en-US"/>
          </a:p>
        </p:txBody>
      </p:sp>
      <p:sp>
        <p:nvSpPr>
          <p:cNvPr id="4" name="Footer Placeholder 3"/>
          <p:cNvSpPr>
            <a:spLocks noGrp="1"/>
          </p:cNvSpPr>
          <p:nvPr>
            <p:ph type="ftr" sz="quarter" idx="2"/>
          </p:nvPr>
        </p:nvSpPr>
        <p:spPr>
          <a:xfrm>
            <a:off x="0" y="9120191"/>
            <a:ext cx="3170238" cy="479425"/>
          </a:xfrm>
          <a:prstGeom prst="rect">
            <a:avLst/>
          </a:prstGeom>
        </p:spPr>
        <p:txBody>
          <a:bodyPr vert="horz" lIns="91416" tIns="45708" rIns="91416" bIns="45708"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91"/>
            <a:ext cx="3170238" cy="479425"/>
          </a:xfrm>
          <a:prstGeom prst="rect">
            <a:avLst/>
          </a:prstGeom>
        </p:spPr>
        <p:txBody>
          <a:bodyPr vert="horz" lIns="91416" tIns="45708" rIns="91416" bIns="45708" rtlCol="0" anchor="b"/>
          <a:lstStyle>
            <a:lvl1pPr algn="r">
              <a:defRPr sz="1200"/>
            </a:lvl1pPr>
          </a:lstStyle>
          <a:p>
            <a:fld id="{63D386AA-7795-492B-A1CA-F98453C59467}" type="slidenum">
              <a:rPr lang="en-US" smtClean="0"/>
              <a:t>‹#›</a:t>
            </a:fld>
            <a:endParaRPr lang="en-US"/>
          </a:p>
        </p:txBody>
      </p:sp>
    </p:spTree>
    <p:extLst>
      <p:ext uri="{BB962C8B-B14F-4D97-AF65-F5344CB8AC3E}">
        <p14:creationId xmlns:p14="http://schemas.microsoft.com/office/powerpoint/2010/main" val="24623827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36" tIns="48318" rIns="96636" bIns="48318"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36" tIns="48318" rIns="96636" bIns="48318" rtlCol="0"/>
          <a:lstStyle>
            <a:lvl1pPr algn="r">
              <a:defRPr sz="1300"/>
            </a:lvl1pPr>
          </a:lstStyle>
          <a:p>
            <a:fld id="{ECBA5770-CE03-4DE0-8656-AEEFE9A415AE}" type="datetimeFigureOut">
              <a:rPr lang="en-US" smtClean="0"/>
              <a:t>10/4/26</a:t>
            </a:fld>
            <a:endParaRPr lang="en-US"/>
          </a:p>
        </p:txBody>
      </p:sp>
      <p:sp>
        <p:nvSpPr>
          <p:cNvPr id="4" name="Slide Image Placeholder 3"/>
          <p:cNvSpPr>
            <a:spLocks noGrp="1" noRot="1" noChangeAspect="1"/>
          </p:cNvSpPr>
          <p:nvPr>
            <p:ph type="sldImg" idx="2"/>
          </p:nvPr>
        </p:nvSpPr>
        <p:spPr>
          <a:xfrm>
            <a:off x="1257300" y="720725"/>
            <a:ext cx="4802188" cy="3600450"/>
          </a:xfrm>
          <a:prstGeom prst="rect">
            <a:avLst/>
          </a:prstGeom>
          <a:noFill/>
          <a:ln w="12700">
            <a:solidFill>
              <a:prstClr val="black"/>
            </a:solidFill>
          </a:ln>
        </p:spPr>
        <p:txBody>
          <a:bodyPr vert="horz" lIns="96636" tIns="48318" rIns="96636" bIns="48318"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36" tIns="48318" rIns="96636" bIns="4831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36" tIns="48318" rIns="96636" bIns="48318"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36" tIns="48318" rIns="96636" bIns="48318" rtlCol="0" anchor="b"/>
          <a:lstStyle>
            <a:lvl1pPr algn="r">
              <a:defRPr sz="1300"/>
            </a:lvl1pPr>
          </a:lstStyle>
          <a:p>
            <a:fld id="{962FCFBE-ADB4-456E-9BD5-F192F3A568F0}" type="slidenum">
              <a:rPr lang="en-US" smtClean="0"/>
              <a:t>‹#›</a:t>
            </a:fld>
            <a:endParaRPr lang="en-US"/>
          </a:p>
        </p:txBody>
      </p:sp>
    </p:spTree>
    <p:extLst>
      <p:ext uri="{BB962C8B-B14F-4D97-AF65-F5344CB8AC3E}">
        <p14:creationId xmlns:p14="http://schemas.microsoft.com/office/powerpoint/2010/main" val="3673397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6D-04 Earth Magnetic Field Inductor (https://www.physics.purdue.edu/demos/display_page.php?item=6D-04)</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Drop magnet through pipe: 6D-09 Lenz's Law (https://www.physics.purdue.edu/demos/display_page.php?item=6D-09)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6D-08 Magnetic Braking (https://www.physics.purdue.edu/demos/display_page.php?item=6D-08)</a:t>
            </a:r>
          </a:p>
          <a:p>
            <a:pPr fontAlgn="base"/>
            <a:r>
              <a:rPr lang="en-US" sz="1200" b="1" i="0" kern="1200" dirty="0">
                <a:solidFill>
                  <a:schemeClr val="tx1"/>
                </a:solidFill>
                <a:effectLst/>
                <a:latin typeface="+mn-lt"/>
                <a:ea typeface="+mn-ea"/>
                <a:cs typeface="+mn-cs"/>
              </a:rPr>
              <a:t>6B-20 St. Louis Motor (https://www.physics.purdue.edu/demos/display_page.php?item=6B-20)</a:t>
            </a:r>
          </a:p>
          <a:p>
            <a:br>
              <a:rPr lang="en-US" dirty="0"/>
            </a:br>
            <a:endParaRPr lang="en-US" sz="1200" b="1"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i="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962FCFBE-ADB4-456E-9BD5-F192F3A568F0}" type="slidenum">
              <a:rPr lang="en-US" smtClean="0"/>
              <a:t>1</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060404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out</a:t>
            </a:r>
          </a:p>
          <a:p>
            <a:r>
              <a:rPr lang="en-US" dirty="0"/>
              <a:t>6B-15</a:t>
            </a:r>
          </a:p>
        </p:txBody>
      </p:sp>
      <p:sp>
        <p:nvSpPr>
          <p:cNvPr id="4" name="Slide Number Placeholder 3"/>
          <p:cNvSpPr>
            <a:spLocks noGrp="1"/>
          </p:cNvSpPr>
          <p:nvPr>
            <p:ph type="sldNum" sz="quarter" idx="10"/>
          </p:nvPr>
        </p:nvSpPr>
        <p:spPr/>
        <p:txBody>
          <a:bodyPr/>
          <a:lstStyle/>
          <a:p>
            <a:fld id="{962FCFBE-ADB4-456E-9BD5-F192F3A568F0}" type="slidenum">
              <a:rPr lang="en-US" smtClean="0"/>
              <a:t>2</a:t>
            </a:fld>
            <a:endParaRPr lang="en-US"/>
          </a:p>
        </p:txBody>
      </p:sp>
    </p:spTree>
    <p:extLst>
      <p:ext uri="{BB962C8B-B14F-4D97-AF65-F5344CB8AC3E}">
        <p14:creationId xmlns:p14="http://schemas.microsoft.com/office/powerpoint/2010/main" val="3440501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out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6B-16</a:t>
            </a:r>
          </a:p>
          <a:p>
            <a:endParaRPr lang="en-US" b="1" dirty="0"/>
          </a:p>
        </p:txBody>
      </p:sp>
      <p:sp>
        <p:nvSpPr>
          <p:cNvPr id="4" name="Slide Number Placeholder 3"/>
          <p:cNvSpPr>
            <a:spLocks noGrp="1"/>
          </p:cNvSpPr>
          <p:nvPr>
            <p:ph type="sldNum" sz="quarter" idx="10"/>
          </p:nvPr>
        </p:nvSpPr>
        <p:spPr/>
        <p:txBody>
          <a:bodyPr/>
          <a:lstStyle/>
          <a:p>
            <a:fld id="{962FCFBE-ADB4-456E-9BD5-F192F3A568F0}" type="slidenum">
              <a:rPr lang="en-US" smtClean="0"/>
              <a:t>3</a:t>
            </a:fld>
            <a:endParaRPr lang="en-US"/>
          </a:p>
        </p:txBody>
      </p:sp>
    </p:spTree>
    <p:extLst>
      <p:ext uri="{BB962C8B-B14F-4D97-AF65-F5344CB8AC3E}">
        <p14:creationId xmlns:p14="http://schemas.microsoft.com/office/powerpoint/2010/main" val="461956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6D-01</a:t>
            </a:r>
          </a:p>
        </p:txBody>
      </p:sp>
      <p:sp>
        <p:nvSpPr>
          <p:cNvPr id="4" name="Slide Number Placeholder 3"/>
          <p:cNvSpPr>
            <a:spLocks noGrp="1"/>
          </p:cNvSpPr>
          <p:nvPr>
            <p:ph type="sldNum" sz="quarter" idx="5"/>
          </p:nvPr>
        </p:nvSpPr>
        <p:spPr/>
        <p:txBody>
          <a:bodyPr/>
          <a:lstStyle/>
          <a:p>
            <a:fld id="{962FCFBE-ADB4-456E-9BD5-F192F3A568F0}" type="slidenum">
              <a:rPr lang="en-US" smtClean="0"/>
              <a:t>9</a:t>
            </a:fld>
            <a:endParaRPr lang="en-US"/>
          </a:p>
        </p:txBody>
      </p:sp>
    </p:spTree>
    <p:extLst>
      <p:ext uri="{BB962C8B-B14F-4D97-AF65-F5344CB8AC3E}">
        <p14:creationId xmlns:p14="http://schemas.microsoft.com/office/powerpoint/2010/main" val="1498045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6D-04</a:t>
            </a:r>
          </a:p>
        </p:txBody>
      </p:sp>
      <p:sp>
        <p:nvSpPr>
          <p:cNvPr id="4" name="Slide Number Placeholder 3"/>
          <p:cNvSpPr>
            <a:spLocks noGrp="1"/>
          </p:cNvSpPr>
          <p:nvPr>
            <p:ph type="sldNum" sz="quarter" idx="5"/>
          </p:nvPr>
        </p:nvSpPr>
        <p:spPr/>
        <p:txBody>
          <a:bodyPr/>
          <a:lstStyle/>
          <a:p>
            <a:fld id="{962FCFBE-ADB4-456E-9BD5-F192F3A568F0}" type="slidenum">
              <a:rPr lang="en-US" smtClean="0"/>
              <a:t>11</a:t>
            </a:fld>
            <a:endParaRPr lang="en-US"/>
          </a:p>
        </p:txBody>
      </p:sp>
    </p:spTree>
    <p:extLst>
      <p:ext uri="{BB962C8B-B14F-4D97-AF65-F5344CB8AC3E}">
        <p14:creationId xmlns:p14="http://schemas.microsoft.com/office/powerpoint/2010/main" val="328024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 name="Shape 549"/>
          <p:cNvSpPr>
            <a:spLocks noGrp="1" noRot="1" noChangeAspect="1"/>
          </p:cNvSpPr>
          <p:nvPr>
            <p:ph type="sldImg"/>
          </p:nvPr>
        </p:nvSpPr>
        <p:spPr>
          <a:prstGeom prst="rect">
            <a:avLst/>
          </a:prstGeom>
        </p:spPr>
        <p:txBody>
          <a:bodyPr/>
          <a:lstStyle/>
          <a:p>
            <a:endParaRPr/>
          </a:p>
        </p:txBody>
      </p:sp>
      <p:sp>
        <p:nvSpPr>
          <p:cNvPr id="550" name="Shape 550"/>
          <p:cNvSpPr>
            <a:spLocks noGrp="1"/>
          </p:cNvSpPr>
          <p:nvPr>
            <p:ph type="body" sz="quarter" idx="1"/>
          </p:nvPr>
        </p:nvSpPr>
        <p:spPr>
          <a:prstGeom prst="rect">
            <a:avLst/>
          </a:prstGeom>
        </p:spPr>
        <p:txBody>
          <a:bodyPr/>
          <a:lstStyle/>
          <a:p>
            <a:r>
              <a:t>DEMO: 6D-11 Jumping Ring – EM Cannon</a:t>
            </a:r>
          </a:p>
        </p:txBody>
      </p:sp>
    </p:spTree>
    <p:extLst>
      <p:ext uri="{BB962C8B-B14F-4D97-AF65-F5344CB8AC3E}">
        <p14:creationId xmlns:p14="http://schemas.microsoft.com/office/powerpoint/2010/main" val="2992486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DB43C24-4135-4E44-AB45-C164C6CECA4F}" type="datetime1">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2370002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064D63-A8E8-9A4E-8555-642174F167E3}" type="datetime1">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3420102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D5A602-E732-4648-8DCC-7FEFF88A1CDA}" type="datetime1">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3292748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CC4B99-D692-DD40-8EF6-D3468515FA86}" type="datetime1">
              <a:rPr lang="en-US" smtClean="0"/>
              <a:t>10/4/26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1648593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C47E90C-6A51-7B4B-9A1A-591A9A70F4AA}" type="datetime1">
              <a:rPr lang="en-US" smtClean="0"/>
              <a:t>10/4/26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3683950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E9A23EF-0208-034E-A975-5A65A5629BFF}" type="datetime1">
              <a:rPr lang="en-US" smtClean="0"/>
              <a:t>10/4/26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2613254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DBD2F7-5206-644E-8165-F3DBE12794C2}" type="datetime1">
              <a:rPr lang="en-US" smtClean="0"/>
              <a:t>10/4/26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2861970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24E2FD8-B4AE-2048-B422-7F8547E6E88A}" type="datetime1">
              <a:rPr lang="en-US" smtClean="0"/>
              <a:t>10/4/26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1733290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5A91F2-E22F-854E-B749-206ACD847350}" type="datetime1">
              <a:rPr lang="en-US" smtClean="0"/>
              <a:t>10/4/26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1912755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C432195-86E6-0E49-B873-CBE6C597A373}" type="datetime1">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34129155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C3492E-5168-E54C-A650-F6E5C58759FA}" type="datetime1">
              <a:rPr lang="en-US" smtClean="0"/>
              <a:t>10/4/26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FA4485-E86D-437E-B4E8-8C05D7EEEFF7}" type="slidenum">
              <a:rPr lang="en-US" smtClean="0"/>
              <a:t>‹#›</a:t>
            </a:fld>
            <a:endParaRPr lang="en-US"/>
          </a:p>
        </p:txBody>
      </p:sp>
    </p:spTree>
    <p:extLst>
      <p:ext uri="{BB962C8B-B14F-4D97-AF65-F5344CB8AC3E}">
        <p14:creationId xmlns:p14="http://schemas.microsoft.com/office/powerpoint/2010/main" val="20198319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_Doub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415142"/>
            <a:ext cx="8229600" cy="4800600"/>
          </a:xfrm>
        </p:spPr>
        <p:txBody>
          <a:bodyPr/>
          <a:lstStyle>
            <a:lvl1pPr>
              <a:buClr>
                <a:srgbClr val="007FA3"/>
              </a:buClr>
              <a:buSzPct val="100000"/>
              <a:defRPr lang="en-US" dirty="0"/>
            </a:lvl1pPr>
            <a:lvl2pPr>
              <a:buClr>
                <a:srgbClr val="007FA3"/>
              </a:buClr>
              <a:defRPr lang="en-US" dirty="0"/>
            </a:lvl2pPr>
            <a:lvl3pPr>
              <a:buClr>
                <a:srgbClr val="007FA3"/>
              </a:buClr>
              <a:defRPr lang="en-US" dirty="0"/>
            </a:lvl3pPr>
            <a:lvl4pPr>
              <a:buClr>
                <a:srgbClr val="007FA3"/>
              </a:buClr>
              <a:defRPr lang="en-US" dirty="0"/>
            </a:lvl4pPr>
            <a:lvl5pPr>
              <a:buClr>
                <a:srgbClr val="007FA3"/>
              </a:buClr>
              <a:defRPr lang="en-US" dirty="0"/>
            </a:lvl5pPr>
            <a:lvl6pPr>
              <a:buClr>
                <a:srgbClr val="007FA3"/>
              </a:buClr>
              <a:defRPr lang="en-US" dirty="0"/>
            </a:lvl6pPr>
            <a:lvl7pPr>
              <a:buClr>
                <a:srgbClr val="007FA3"/>
              </a:buClr>
              <a:defRPr lang="en-US" dirty="0"/>
            </a:lvl7pPr>
            <a:lvl8pPr>
              <a:buClr>
                <a:srgbClr val="007FA3"/>
              </a:buClr>
              <a:defRPr lang="en-US" dirty="0"/>
            </a:lvl8pPr>
            <a:lvl9pPr>
              <a:buClr>
                <a:srgbClr val="007FA3"/>
              </a:buClr>
              <a:defRPr lang="en-US" dirty="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F0D83314-2386-4242-8609-63E21531E75A}" type="datetime1">
              <a:rPr lang="en-US" smtClean="0"/>
              <a:t>10/4/26</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73086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prstGeom prst="rect">
            <a:avLst/>
          </a:prstGeom>
        </p:spPr>
        <p:txBody>
          <a:bodyPr/>
          <a:lstStyle/>
          <a:p>
            <a:fld id="{86CB4B4D-7CA3-9044-876B-883B54F8677D}" type="slidenum">
              <a:rPr>
                <a:solidFill>
                  <a:srgbClr val="000000"/>
                </a:solidFill>
              </a:rPr>
              <a:pPr/>
              <a:t>‹#›</a:t>
            </a:fld>
            <a:endParaRPr>
              <a:solidFill>
                <a:srgbClr val="000000"/>
              </a:solidFill>
            </a:endParaRPr>
          </a:p>
        </p:txBody>
      </p:sp>
    </p:spTree>
    <p:extLst>
      <p:ext uri="{BB962C8B-B14F-4D97-AF65-F5344CB8AC3E}">
        <p14:creationId xmlns:p14="http://schemas.microsoft.com/office/powerpoint/2010/main" val="145363784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11CC6C-AC5D-4E4E-A02F-76C38CC7B005}" type="datetime1">
              <a:rPr lang="en-US" smtClean="0"/>
              <a:t>10/4/26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FA4485-E86D-437E-B4E8-8C05D7EEEFF7}" type="slidenum">
              <a:rPr lang="en-US" smtClean="0"/>
              <a:t>‹#›</a:t>
            </a:fld>
            <a:endParaRPr lang="en-US"/>
          </a:p>
        </p:txBody>
      </p:sp>
    </p:spTree>
    <p:extLst>
      <p:ext uri="{BB962C8B-B14F-4D97-AF65-F5344CB8AC3E}">
        <p14:creationId xmlns:p14="http://schemas.microsoft.com/office/powerpoint/2010/main" val="237769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Number"/>
          <p:cNvSpPr txBox="1">
            <a:spLocks noGrp="1"/>
          </p:cNvSpPr>
          <p:nvPr>
            <p:ph type="sldNum" sz="quarter" idx="2"/>
          </p:nvPr>
        </p:nvSpPr>
        <p:spPr>
          <a:xfrm>
            <a:off x="8870344" y="6553200"/>
            <a:ext cx="273657" cy="264255"/>
          </a:xfrm>
          <a:prstGeom prst="rect">
            <a:avLst/>
          </a:prstGeom>
          <a:ln w="12700">
            <a:miter lim="400000"/>
          </a:ln>
        </p:spPr>
        <p:txBody>
          <a:bodyPr wrap="none" lIns="45719" rIns="45719">
            <a:spAutoFit/>
          </a:bodyPr>
          <a:lstStyle>
            <a:lvl1pPr algn="r" defTabSz="457200">
              <a:defRPr sz="1200"/>
            </a:lvl1pPr>
          </a:lstStyle>
          <a:p>
            <a:pPr hangingPunct="0"/>
            <a:fld id="{86CB4B4D-7CA3-9044-876B-883B54F8677D}" type="slidenum">
              <a:rPr kern="0">
                <a:solidFill>
                  <a:srgbClr val="000000"/>
                </a:solidFill>
                <a:latin typeface="Arial"/>
                <a:ea typeface="ＭＳ Ｐゴシック" panose="020B0600070205080204" pitchFamily="34" charset="-128"/>
                <a:cs typeface="Arial"/>
                <a:sym typeface="Arial"/>
              </a:rPr>
              <a:pPr hangingPunct="0"/>
              <a:t>‹#›</a:t>
            </a:fld>
            <a:endParaRPr kern="0">
              <a:solidFill>
                <a:srgbClr val="000000"/>
              </a:solidFill>
              <a:latin typeface="Arial"/>
              <a:ea typeface="ＭＳ Ｐゴシック" panose="020B0600070205080204" pitchFamily="34" charset="-128"/>
              <a:cs typeface="Arial"/>
              <a:sym typeface="Arial"/>
            </a:endParaRPr>
          </a:p>
        </p:txBody>
      </p:sp>
      <p:sp>
        <p:nvSpPr>
          <p:cNvPr id="3" name="Title Text"/>
          <p:cNvSpPr txBox="1">
            <a:spLocks noGrp="1"/>
          </p:cNvSpPr>
          <p:nvPr>
            <p:ph type="title"/>
          </p:nvPr>
        </p:nvSpPr>
        <p:spPr>
          <a:xfrm>
            <a:off x="457200" y="92074"/>
            <a:ext cx="8229600" cy="15081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r>
              <a:t>Title Text</a:t>
            </a:r>
          </a:p>
        </p:txBody>
      </p:sp>
      <p:sp>
        <p:nvSpPr>
          <p:cNvPr id="4" name="Body Level One…"/>
          <p:cNvSpPr txBox="1">
            <a:spLocks noGrp="1"/>
          </p:cNvSpPr>
          <p:nvPr>
            <p:ph type="body" idx="1"/>
          </p:nvPr>
        </p:nvSpPr>
        <p:spPr>
          <a:xfrm>
            <a:off x="457200" y="1600200"/>
            <a:ext cx="8229600" cy="525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3935042692"/>
      </p:ext>
    </p:extLst>
  </p:cSld>
  <p:clrMap bg1="lt1" tx1="dk1" bg2="lt2" tx2="dk2" accent1="accent1" accent2="accent2" accent3="accent3" accent4="accent4" accent5="accent5" accent6="accent6" hlink="hlink" folHlink="folHlink"/>
  <p:sldLayoutIdLst>
    <p:sldLayoutId id="2147483662" r:id="rId1"/>
  </p:sldLayoutIdLst>
  <p:transition spd="med"/>
  <p:hf hdr="0" ftr="0" dt="0"/>
  <p:txStyles>
    <p:titleStyle>
      <a:lvl1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0000A2"/>
          </a:solidFill>
          <a:uFillTx/>
          <a:latin typeface="Arial"/>
          <a:ea typeface="Arial"/>
          <a:cs typeface="Arial"/>
          <a:sym typeface="Arial"/>
        </a:defRPr>
      </a:lvl1pPr>
      <a:lvl2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0000A2"/>
          </a:solidFill>
          <a:uFillTx/>
          <a:latin typeface="Arial"/>
          <a:ea typeface="Arial"/>
          <a:cs typeface="Arial"/>
          <a:sym typeface="Arial"/>
        </a:defRPr>
      </a:lvl2pPr>
      <a:lvl3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0000A2"/>
          </a:solidFill>
          <a:uFillTx/>
          <a:latin typeface="Arial"/>
          <a:ea typeface="Arial"/>
          <a:cs typeface="Arial"/>
          <a:sym typeface="Arial"/>
        </a:defRPr>
      </a:lvl3pPr>
      <a:lvl4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0000A2"/>
          </a:solidFill>
          <a:uFillTx/>
          <a:latin typeface="Arial"/>
          <a:ea typeface="Arial"/>
          <a:cs typeface="Arial"/>
          <a:sym typeface="Arial"/>
        </a:defRPr>
      </a:lvl4pPr>
      <a:lvl5pPr marL="0" marR="0" indent="0" algn="l" defTabSz="914400" rtl="0" latinLnBrk="0">
        <a:lnSpc>
          <a:spcPct val="100000"/>
        </a:lnSpc>
        <a:spcBef>
          <a:spcPts val="0"/>
        </a:spcBef>
        <a:spcAft>
          <a:spcPts val="0"/>
        </a:spcAft>
        <a:buClrTx/>
        <a:buSzTx/>
        <a:buFontTx/>
        <a:buNone/>
        <a:tabLst/>
        <a:defRPr sz="3200" b="0" i="0" u="none" strike="noStrike" cap="none" spc="0" baseline="0">
          <a:solidFill>
            <a:srgbClr val="0000A2"/>
          </a:solidFill>
          <a:uFillTx/>
          <a:latin typeface="Arial"/>
          <a:ea typeface="Arial"/>
          <a:cs typeface="Arial"/>
          <a:sym typeface="Arial"/>
        </a:defRPr>
      </a:lvl5pPr>
      <a:lvl6pPr marL="0" marR="0" indent="457200" algn="l" defTabSz="914400" rtl="0" latinLnBrk="0">
        <a:lnSpc>
          <a:spcPct val="100000"/>
        </a:lnSpc>
        <a:spcBef>
          <a:spcPts val="0"/>
        </a:spcBef>
        <a:spcAft>
          <a:spcPts val="0"/>
        </a:spcAft>
        <a:buClrTx/>
        <a:buSzTx/>
        <a:buFontTx/>
        <a:buNone/>
        <a:tabLst/>
        <a:defRPr sz="3200" b="0" i="0" u="none" strike="noStrike" cap="none" spc="0" baseline="0">
          <a:solidFill>
            <a:srgbClr val="0000A2"/>
          </a:solidFill>
          <a:uFillTx/>
          <a:latin typeface="Arial"/>
          <a:ea typeface="Arial"/>
          <a:cs typeface="Arial"/>
          <a:sym typeface="Arial"/>
        </a:defRPr>
      </a:lvl6pPr>
      <a:lvl7pPr marL="0" marR="0" indent="914400" algn="l" defTabSz="914400" rtl="0" latinLnBrk="0">
        <a:lnSpc>
          <a:spcPct val="100000"/>
        </a:lnSpc>
        <a:spcBef>
          <a:spcPts val="0"/>
        </a:spcBef>
        <a:spcAft>
          <a:spcPts val="0"/>
        </a:spcAft>
        <a:buClrTx/>
        <a:buSzTx/>
        <a:buFontTx/>
        <a:buNone/>
        <a:tabLst/>
        <a:defRPr sz="3200" b="0" i="0" u="none" strike="noStrike" cap="none" spc="0" baseline="0">
          <a:solidFill>
            <a:srgbClr val="0000A2"/>
          </a:solidFill>
          <a:uFillTx/>
          <a:latin typeface="Arial"/>
          <a:ea typeface="Arial"/>
          <a:cs typeface="Arial"/>
          <a:sym typeface="Arial"/>
        </a:defRPr>
      </a:lvl7pPr>
      <a:lvl8pPr marL="0" marR="0" indent="1371600" algn="l" defTabSz="914400" rtl="0" latinLnBrk="0">
        <a:lnSpc>
          <a:spcPct val="100000"/>
        </a:lnSpc>
        <a:spcBef>
          <a:spcPts val="0"/>
        </a:spcBef>
        <a:spcAft>
          <a:spcPts val="0"/>
        </a:spcAft>
        <a:buClrTx/>
        <a:buSzTx/>
        <a:buFontTx/>
        <a:buNone/>
        <a:tabLst/>
        <a:defRPr sz="3200" b="0" i="0" u="none" strike="noStrike" cap="none" spc="0" baseline="0">
          <a:solidFill>
            <a:srgbClr val="0000A2"/>
          </a:solidFill>
          <a:uFillTx/>
          <a:latin typeface="Arial"/>
          <a:ea typeface="Arial"/>
          <a:cs typeface="Arial"/>
          <a:sym typeface="Arial"/>
        </a:defRPr>
      </a:lvl8pPr>
      <a:lvl9pPr marL="0" marR="0" indent="1828800" algn="l" defTabSz="914400" rtl="0" latinLnBrk="0">
        <a:lnSpc>
          <a:spcPct val="100000"/>
        </a:lnSpc>
        <a:spcBef>
          <a:spcPts val="0"/>
        </a:spcBef>
        <a:spcAft>
          <a:spcPts val="0"/>
        </a:spcAft>
        <a:buClrTx/>
        <a:buSzTx/>
        <a:buFontTx/>
        <a:buNone/>
        <a:tabLst/>
        <a:defRPr sz="3200" b="0" i="0" u="none" strike="noStrike" cap="none" spc="0" baseline="0">
          <a:solidFill>
            <a:srgbClr val="0000A2"/>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4pPr>
      <a:lvl5pPr marL="22352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5pPr>
      <a:lvl6pPr marL="26924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6pPr>
      <a:lvl7pPr marL="31496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7pPr>
      <a:lvl8pPr marL="36068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8pPr>
      <a:lvl9pPr marL="4064000" marR="0" indent="-406400" algn="l" defTabSz="914400" rtl="0" latinLnBrk="0">
        <a:lnSpc>
          <a:spcPct val="100000"/>
        </a:lnSpc>
        <a:spcBef>
          <a:spcPts val="700"/>
        </a:spcBef>
        <a:spcAft>
          <a:spcPts val="0"/>
        </a:spcAft>
        <a:buClrTx/>
        <a:buSzPct val="100000"/>
        <a:buFontTx/>
        <a:buChar char=""/>
        <a:tabLst/>
        <a:defRPr sz="3200" b="0" i="0" u="none" strike="noStrike" cap="none" spc="0" baseline="0">
          <a:solidFill>
            <a:srgbClr val="000000"/>
          </a:solidFill>
          <a:uFillTx/>
          <a:latin typeface="Arial"/>
          <a:ea typeface="Arial"/>
          <a:cs typeface="Arial"/>
          <a:sym typeface="Arial"/>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457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914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1371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18288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wmf"/><Relationship Id="rId11" Type="http://schemas.openxmlformats.org/officeDocument/2006/relationships/image" Target="../media/image6.gif"/><Relationship Id="rId5" Type="http://schemas.openxmlformats.org/officeDocument/2006/relationships/oleObject" Target="../embeddings/oleObject2.bin"/><Relationship Id="rId10" Type="http://schemas.openxmlformats.org/officeDocument/2006/relationships/image" Target="../media/image5.wmf"/><Relationship Id="rId4" Type="http://schemas.openxmlformats.org/officeDocument/2006/relationships/image" Target="../media/image2.wmf"/><Relationship Id="rId9" Type="http://schemas.openxmlformats.org/officeDocument/2006/relationships/oleObject" Target="../embeddings/oleObject4.bin"/></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oleObject" Target="../embeddings/oleObject2.bin"/><Relationship Id="rId7" Type="http://schemas.openxmlformats.org/officeDocument/2006/relationships/image" Target="../media/image9.w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oleObject" Target="../embeddings/oleObject5.bin"/><Relationship Id="rId5" Type="http://schemas.openxmlformats.org/officeDocument/2006/relationships/image" Target="../media/image8.gif"/><Relationship Id="rId10" Type="http://schemas.openxmlformats.org/officeDocument/2006/relationships/image" Target="../media/image7.png"/><Relationship Id="rId4" Type="http://schemas.openxmlformats.org/officeDocument/2006/relationships/image" Target="../media/image3.wmf"/><Relationship Id="rId9" Type="http://schemas.openxmlformats.org/officeDocument/2006/relationships/image" Target="../media/image10.wmf"/></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0.wmf"/><Relationship Id="rId7" Type="http://schemas.openxmlformats.org/officeDocument/2006/relationships/image" Target="../media/image22.wmf"/><Relationship Id="rId2" Type="http://schemas.openxmlformats.org/officeDocument/2006/relationships/oleObject" Target="../embeddings/oleObject7.bin"/><Relationship Id="rId1" Type="http://schemas.openxmlformats.org/officeDocument/2006/relationships/slideLayout" Target="../slideLayouts/slideLayout2.xml"/><Relationship Id="rId6" Type="http://schemas.openxmlformats.org/officeDocument/2006/relationships/oleObject" Target="../embeddings/oleObject9.bin"/><Relationship Id="rId5" Type="http://schemas.openxmlformats.org/officeDocument/2006/relationships/image" Target="../media/image21.wmf"/><Relationship Id="rId4" Type="http://schemas.openxmlformats.org/officeDocument/2006/relationships/oleObject" Target="../embeddings/oleObject8.bin"/></Relationships>
</file>

<file path=ppt/slides/_rels/slide13.xml.rels><?xml version="1.0" encoding="UTF-8" standalone="yes"?>
<Relationships xmlns="http://schemas.openxmlformats.org/package/2006/relationships"><Relationship Id="rId8" Type="http://schemas.openxmlformats.org/officeDocument/2006/relationships/image" Target="../media/image24.wmf"/><Relationship Id="rId13" Type="http://schemas.openxmlformats.org/officeDocument/2006/relationships/image" Target="../media/image7.png"/><Relationship Id="rId3" Type="http://schemas.openxmlformats.org/officeDocument/2006/relationships/oleObject" Target="../embeddings/oleObject7.bin"/><Relationship Id="rId7" Type="http://schemas.openxmlformats.org/officeDocument/2006/relationships/oleObject" Target="../embeddings/oleObject10.bin"/><Relationship Id="rId12" Type="http://schemas.openxmlformats.org/officeDocument/2006/relationships/image" Target="../media/image26.wmf"/><Relationship Id="rId2" Type="http://schemas.openxmlformats.org/officeDocument/2006/relationships/image" Target="../media/image23.png"/><Relationship Id="rId1" Type="http://schemas.openxmlformats.org/officeDocument/2006/relationships/slideLayout" Target="../slideLayouts/slideLayout12.xml"/><Relationship Id="rId6" Type="http://schemas.openxmlformats.org/officeDocument/2006/relationships/image" Target="../media/image22.wmf"/><Relationship Id="rId11" Type="http://schemas.openxmlformats.org/officeDocument/2006/relationships/oleObject" Target="../embeddings/oleObject12.bin"/><Relationship Id="rId5" Type="http://schemas.openxmlformats.org/officeDocument/2006/relationships/oleObject" Target="../embeddings/oleObject9.bin"/><Relationship Id="rId10" Type="http://schemas.openxmlformats.org/officeDocument/2006/relationships/image" Target="../media/image25.wmf"/><Relationship Id="rId4" Type="http://schemas.openxmlformats.org/officeDocument/2006/relationships/image" Target="../media/image20.wmf"/><Relationship Id="rId9" Type="http://schemas.openxmlformats.org/officeDocument/2006/relationships/oleObject" Target="../embeddings/oleObject11.bin"/></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9.wmf"/><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oleObject" Target="../embeddings/oleObject14.bin"/><Relationship Id="rId5" Type="http://schemas.openxmlformats.org/officeDocument/2006/relationships/image" Target="../media/image28.wmf"/><Relationship Id="rId4" Type="http://schemas.openxmlformats.org/officeDocument/2006/relationships/oleObject" Target="../embeddings/oleObject13.bin"/></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6779" y="1066800"/>
            <a:ext cx="8550442" cy="4343400"/>
          </a:xfrm>
        </p:spPr>
        <p:txBody>
          <a:bodyPr anchor="t" anchorCtr="0">
            <a:normAutofit fontScale="90000"/>
          </a:bodyPr>
          <a:lstStyle/>
          <a:p>
            <a:pPr algn="l"/>
            <a:r>
              <a:rPr lang="en-US" sz="4000" b="1" dirty="0"/>
              <a:t>Physics 221: </a:t>
            </a:r>
            <a:br>
              <a:rPr lang="en-US" sz="4000" b="1" dirty="0"/>
            </a:br>
            <a:r>
              <a:rPr lang="en-US" sz="4000" b="1" dirty="0"/>
              <a:t>General Physics II</a:t>
            </a:r>
            <a:br>
              <a:rPr lang="en-US" sz="7200" b="1" dirty="0"/>
            </a:br>
            <a:r>
              <a:rPr lang="en-US" sz="3600" i="1" dirty="0"/>
              <a:t>Electricity, Magnetism, Optics and Modern Physics</a:t>
            </a:r>
            <a:br>
              <a:rPr lang="en-US" i="1" dirty="0"/>
            </a:br>
            <a:br>
              <a:rPr lang="en-US" i="1" dirty="0"/>
            </a:br>
            <a:r>
              <a:rPr lang="en-US" sz="3100" dirty="0"/>
              <a:t>Lecture 12: </a:t>
            </a:r>
            <a:br>
              <a:rPr lang="ru-RU" sz="3100" dirty="0"/>
            </a:br>
            <a:r>
              <a:rPr lang="ru-RU" sz="3100" dirty="0"/>
              <a:t>	</a:t>
            </a:r>
            <a:r>
              <a:rPr lang="en-US" sz="3100" i="1" dirty="0"/>
              <a:t>Applications</a:t>
            </a:r>
            <a:br>
              <a:rPr lang="en-US" sz="3100" dirty="0"/>
            </a:br>
            <a:r>
              <a:rPr lang="en-US" sz="3100" dirty="0"/>
              <a:t>	</a:t>
            </a:r>
            <a:r>
              <a:rPr lang="en-US" sz="3100" i="1" dirty="0"/>
              <a:t>Magnetic induction</a:t>
            </a:r>
            <a:br>
              <a:rPr lang="en-US" sz="3100" i="1" dirty="0"/>
            </a:br>
            <a:r>
              <a:rPr lang="en-US" sz="3100" i="1" dirty="0"/>
              <a:t>	Lentz’s Law</a:t>
            </a:r>
            <a:br>
              <a:rPr lang="en-US" sz="3100" i="1" dirty="0"/>
            </a:br>
            <a:r>
              <a:rPr lang="en-US" sz="3100" i="1" dirty="0"/>
              <a:t>	Faraday’s Law</a:t>
            </a:r>
            <a:endParaRPr lang="en-US" sz="3100" i="1" u="sng" dirty="0"/>
          </a:p>
        </p:txBody>
      </p:sp>
      <p:pic>
        <p:nvPicPr>
          <p:cNvPr id="4" name="Picture 4" descr="purdue_physic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2521" y="76200"/>
            <a:ext cx="5698958" cy="666611"/>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a:extLst>
              <a:ext uri="{FF2B5EF4-FFF2-40B4-BE49-F238E27FC236}">
                <a16:creationId xmlns:a16="http://schemas.microsoft.com/office/drawing/2014/main" id="{110AE8D1-5C20-4677-AAF6-0548EBAA3BFC}"/>
              </a:ext>
            </a:extLst>
          </p:cNvPr>
          <p:cNvSpPr txBox="1"/>
          <p:nvPr/>
        </p:nvSpPr>
        <p:spPr>
          <a:xfrm>
            <a:off x="5638800" y="6096000"/>
            <a:ext cx="2919517" cy="523220"/>
          </a:xfrm>
          <a:prstGeom prst="rect">
            <a:avLst/>
          </a:prstGeom>
          <a:noFill/>
        </p:spPr>
        <p:txBody>
          <a:bodyPr wrap="none" rtlCol="0">
            <a:spAutoFit/>
          </a:bodyPr>
          <a:lstStyle/>
          <a:p>
            <a:r>
              <a:rPr lang="en-US" sz="2800" dirty="0"/>
              <a:t>Reading: 2</a:t>
            </a:r>
            <a:r>
              <a:rPr lang="ru-RU" sz="2800" dirty="0"/>
              <a:t>1</a:t>
            </a:r>
            <a:r>
              <a:rPr lang="en-US" sz="2800" dirty="0"/>
              <a:t>.</a:t>
            </a:r>
            <a:r>
              <a:rPr lang="ru-RU" sz="2800" dirty="0"/>
              <a:t>1</a:t>
            </a:r>
            <a:r>
              <a:rPr lang="en-US" sz="2800" dirty="0"/>
              <a:t>-2</a:t>
            </a:r>
            <a:r>
              <a:rPr lang="ru-RU" sz="2800" dirty="0"/>
              <a:t>1</a:t>
            </a:r>
            <a:r>
              <a:rPr lang="en-US" sz="2800" dirty="0"/>
              <a:t>.4</a:t>
            </a:r>
          </a:p>
        </p:txBody>
      </p:sp>
      <p:sp>
        <p:nvSpPr>
          <p:cNvPr id="3" name="Slide Number Placeholder 2">
            <a:extLst>
              <a:ext uri="{FF2B5EF4-FFF2-40B4-BE49-F238E27FC236}">
                <a16:creationId xmlns:a16="http://schemas.microsoft.com/office/drawing/2014/main" id="{E3206CEC-7FA7-2A84-2DAC-2F8C2DA12967}"/>
              </a:ext>
            </a:extLst>
          </p:cNvPr>
          <p:cNvSpPr>
            <a:spLocks noGrp="1"/>
          </p:cNvSpPr>
          <p:nvPr>
            <p:ph type="sldNum" sz="quarter" idx="12"/>
          </p:nvPr>
        </p:nvSpPr>
        <p:spPr/>
        <p:txBody>
          <a:bodyPr/>
          <a:lstStyle/>
          <a:p>
            <a:fld id="{ADFA4485-E86D-437E-B4E8-8C05D7EEEFF7}" type="slidenum">
              <a:rPr lang="en-US" smtClean="0"/>
              <a:t>1</a:t>
            </a:fld>
            <a:endParaRPr lang="en-US"/>
          </a:p>
        </p:txBody>
      </p:sp>
    </p:spTree>
    <p:extLst>
      <p:ext uri="{BB962C8B-B14F-4D97-AF65-F5344CB8AC3E}">
        <p14:creationId xmlns:p14="http://schemas.microsoft.com/office/powerpoint/2010/main" val="38200816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p>
            <a:r>
              <a:rPr lang="en-US" sz="3200" b="1" dirty="0"/>
              <a:t>Current loop in magnetic field</a:t>
            </a:r>
          </a:p>
        </p:txBody>
      </p:sp>
      <p:sp>
        <p:nvSpPr>
          <p:cNvPr id="7" name="Rectangle 6"/>
          <p:cNvSpPr/>
          <p:nvPr/>
        </p:nvSpPr>
        <p:spPr>
          <a:xfrm>
            <a:off x="457200" y="1295400"/>
            <a:ext cx="4267200" cy="646331"/>
          </a:xfrm>
          <a:prstGeom prst="rect">
            <a:avLst/>
          </a:prstGeom>
        </p:spPr>
        <p:txBody>
          <a:bodyPr wrap="square">
            <a:spAutoFit/>
          </a:bodyPr>
          <a:lstStyle/>
          <a:p>
            <a:r>
              <a:rPr lang="en-US" dirty="0"/>
              <a:t>Current flows through a loop as shown, loop’s plane is perpendicular to B-field.</a:t>
            </a:r>
          </a:p>
        </p:txBody>
      </p:sp>
      <p:graphicFrame>
        <p:nvGraphicFramePr>
          <p:cNvPr id="21" name="Object 20">
            <a:extLst>
              <a:ext uri="{FF2B5EF4-FFF2-40B4-BE49-F238E27FC236}">
                <a16:creationId xmlns:a16="http://schemas.microsoft.com/office/drawing/2014/main" id="{199712F1-8F13-475A-AB4C-6205D1671E7F}"/>
              </a:ext>
            </a:extLst>
          </p:cNvPr>
          <p:cNvGraphicFramePr>
            <a:graphicFrameLocks noChangeAspect="1"/>
          </p:cNvGraphicFramePr>
          <p:nvPr/>
        </p:nvGraphicFramePr>
        <p:xfrm>
          <a:off x="7315200" y="762000"/>
          <a:ext cx="1390898" cy="399595"/>
        </p:xfrm>
        <a:graphic>
          <a:graphicData uri="http://schemas.openxmlformats.org/presentationml/2006/ole">
            <mc:AlternateContent xmlns:mc="http://schemas.openxmlformats.org/markup-compatibility/2006">
              <mc:Choice xmlns:v="urn:schemas-microsoft-com:vml" Requires="v">
                <p:oleObj name="Equation" r:id="rId3" imgW="711000" imgH="203040" progId="Equation.DSMT4">
                  <p:embed/>
                </p:oleObj>
              </mc:Choice>
              <mc:Fallback>
                <p:oleObj name="Equation" r:id="rId3" imgW="711000" imgH="203040" progId="Equation.DSMT4">
                  <p:embed/>
                  <p:pic>
                    <p:nvPicPr>
                      <p:cNvPr id="21" name="Object 20">
                        <a:extLst>
                          <a:ext uri="{FF2B5EF4-FFF2-40B4-BE49-F238E27FC236}">
                            <a16:creationId xmlns:a16="http://schemas.microsoft.com/office/drawing/2014/main" id="{199712F1-8F13-475A-AB4C-6205D1671E7F}"/>
                          </a:ext>
                        </a:extLst>
                      </p:cNvPr>
                      <p:cNvPicPr/>
                      <p:nvPr/>
                    </p:nvPicPr>
                    <p:blipFill>
                      <a:blip r:embed="rId4"/>
                      <a:stretch>
                        <a:fillRect/>
                      </a:stretch>
                    </p:blipFill>
                    <p:spPr>
                      <a:xfrm>
                        <a:off x="7315200" y="762000"/>
                        <a:ext cx="1390898" cy="399595"/>
                      </a:xfrm>
                      <a:prstGeom prst="rect">
                        <a:avLst/>
                      </a:prstGeom>
                      <a:ln>
                        <a:noFill/>
                      </a:ln>
                    </p:spPr>
                  </p:pic>
                </p:oleObj>
              </mc:Fallback>
            </mc:AlternateContent>
          </a:graphicData>
        </a:graphic>
      </p:graphicFrame>
      <p:sp>
        <p:nvSpPr>
          <p:cNvPr id="30" name="Rectangle 29"/>
          <p:cNvSpPr/>
          <p:nvPr/>
        </p:nvSpPr>
        <p:spPr>
          <a:xfrm>
            <a:off x="685800" y="2133600"/>
            <a:ext cx="3657600" cy="646331"/>
          </a:xfrm>
          <a:prstGeom prst="rect">
            <a:avLst/>
          </a:prstGeom>
        </p:spPr>
        <p:txBody>
          <a:bodyPr wrap="square">
            <a:spAutoFit/>
          </a:bodyPr>
          <a:lstStyle/>
          <a:p>
            <a:r>
              <a:rPr lang="en-US" b="1" dirty="0"/>
              <a:t>Q: </a:t>
            </a:r>
            <a:r>
              <a:rPr lang="en-US" dirty="0"/>
              <a:t>What is the direction of magnetic force on side </a:t>
            </a:r>
            <a:r>
              <a:rPr lang="en-US" b="1" dirty="0"/>
              <a:t>A?</a:t>
            </a:r>
            <a:endParaRPr lang="en-US" dirty="0"/>
          </a:p>
        </p:txBody>
      </p:sp>
      <p:sp>
        <p:nvSpPr>
          <p:cNvPr id="33" name="TextBox 32"/>
          <p:cNvSpPr txBox="1"/>
          <p:nvPr/>
        </p:nvSpPr>
        <p:spPr>
          <a:xfrm>
            <a:off x="6324600" y="4267200"/>
            <a:ext cx="2055050" cy="1200329"/>
          </a:xfrm>
          <a:prstGeom prst="rect">
            <a:avLst/>
          </a:prstGeom>
          <a:noFill/>
        </p:spPr>
        <p:txBody>
          <a:bodyPr wrap="none" rtlCol="0">
            <a:spAutoFit/>
          </a:bodyPr>
          <a:lstStyle/>
          <a:p>
            <a:pPr marL="342900" indent="-342900">
              <a:buAutoNum type="alphaUcPeriod"/>
            </a:pPr>
            <a:r>
              <a:rPr lang="en-US" dirty="0">
                <a:sym typeface="Wingdings" panose="05000000000000000000" pitchFamily="2" charset="2"/>
              </a:rPr>
              <a:t>Right</a:t>
            </a:r>
          </a:p>
          <a:p>
            <a:pPr marL="342900" indent="-342900">
              <a:buAutoNum type="alphaUcPeriod"/>
            </a:pPr>
            <a:r>
              <a:rPr lang="en-US" dirty="0">
                <a:sym typeface="Wingdings" panose="05000000000000000000" pitchFamily="2" charset="2"/>
              </a:rPr>
              <a:t>Left</a:t>
            </a:r>
          </a:p>
          <a:p>
            <a:pPr marL="342900" indent="-342900">
              <a:buAutoNum type="alphaUcPeriod"/>
            </a:pPr>
            <a:r>
              <a:rPr lang="en-US" dirty="0">
                <a:sym typeface="Wingdings" panose="05000000000000000000" pitchFamily="2" charset="2"/>
              </a:rPr>
              <a:t>Into the page</a:t>
            </a:r>
          </a:p>
          <a:p>
            <a:pPr marL="342900" indent="-342900">
              <a:buAutoNum type="alphaUcPeriod"/>
            </a:pPr>
            <a:r>
              <a:rPr lang="en-US" dirty="0">
                <a:sym typeface="Wingdings" panose="05000000000000000000" pitchFamily="2" charset="2"/>
              </a:rPr>
              <a:t>Out of the page</a:t>
            </a:r>
            <a:r>
              <a:rPr lang="en-US" dirty="0"/>
              <a:t> </a:t>
            </a:r>
          </a:p>
        </p:txBody>
      </p:sp>
      <p:sp>
        <p:nvSpPr>
          <p:cNvPr id="4" name="Rectangle 3"/>
          <p:cNvSpPr/>
          <p:nvPr/>
        </p:nvSpPr>
        <p:spPr>
          <a:xfrm>
            <a:off x="6400800" y="1752600"/>
            <a:ext cx="1447800" cy="1752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010400" y="3429000"/>
            <a:ext cx="228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p:nvCxnSpPr>
        <p:spPr>
          <a:xfrm>
            <a:off x="7010400" y="3505200"/>
            <a:ext cx="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7239000" y="3505200"/>
            <a:ext cx="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6508376" y="2400300"/>
            <a:ext cx="0" cy="3810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7705864" y="2428333"/>
            <a:ext cx="0" cy="3810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553200" y="2362200"/>
            <a:ext cx="261610" cy="369332"/>
          </a:xfrm>
          <a:prstGeom prst="rect">
            <a:avLst/>
          </a:prstGeom>
          <a:noFill/>
        </p:spPr>
        <p:txBody>
          <a:bodyPr wrap="none" rtlCol="0">
            <a:spAutoFit/>
          </a:bodyPr>
          <a:lstStyle/>
          <a:p>
            <a:r>
              <a:rPr lang="en-US" i="1" dirty="0">
                <a:solidFill>
                  <a:srgbClr val="FF0000"/>
                </a:solidFill>
                <a:latin typeface="Times New Roman" panose="02020603050405020304" pitchFamily="18" charset="0"/>
                <a:cs typeface="Times New Roman" panose="02020603050405020304" pitchFamily="18" charset="0"/>
              </a:rPr>
              <a:t>I</a:t>
            </a:r>
          </a:p>
        </p:txBody>
      </p:sp>
      <p:sp>
        <p:nvSpPr>
          <p:cNvPr id="15" name="TextBox 14"/>
          <p:cNvSpPr txBox="1"/>
          <p:nvPr/>
        </p:nvSpPr>
        <p:spPr>
          <a:xfrm>
            <a:off x="6879164" y="3886200"/>
            <a:ext cx="533397" cy="369332"/>
          </a:xfrm>
          <a:prstGeom prst="rect">
            <a:avLst/>
          </a:prstGeom>
          <a:noFill/>
        </p:spPr>
        <p:txBody>
          <a:bodyPr wrap="square" rtlCol="0">
            <a:spAutoFit/>
          </a:bodyPr>
          <a:lstStyle/>
          <a:p>
            <a:r>
              <a:rPr lang="en-US" dirty="0"/>
              <a:t>+  -</a:t>
            </a:r>
          </a:p>
        </p:txBody>
      </p:sp>
      <p:cxnSp>
        <p:nvCxnSpPr>
          <p:cNvPr id="17" name="Straight Arrow Connector 16"/>
          <p:cNvCxnSpPr/>
          <p:nvPr/>
        </p:nvCxnSpPr>
        <p:spPr>
          <a:xfrm>
            <a:off x="6858000" y="2057400"/>
            <a:ext cx="533400" cy="0"/>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36" name="Object 35">
            <a:extLst>
              <a:ext uri="{FF2B5EF4-FFF2-40B4-BE49-F238E27FC236}">
                <a16:creationId xmlns:a16="http://schemas.microsoft.com/office/drawing/2014/main" id="{199712F1-8F13-475A-AB4C-6205D1671E7F}"/>
              </a:ext>
            </a:extLst>
          </p:cNvPr>
          <p:cNvGraphicFramePr>
            <a:graphicFrameLocks noChangeAspect="1"/>
          </p:cNvGraphicFramePr>
          <p:nvPr>
            <p:extLst>
              <p:ext uri="{D42A27DB-BD31-4B8C-83A1-F6EECF244321}">
                <p14:modId xmlns:p14="http://schemas.microsoft.com/office/powerpoint/2010/main" val="2594678036"/>
              </p:ext>
            </p:extLst>
          </p:nvPr>
        </p:nvGraphicFramePr>
        <p:xfrm>
          <a:off x="6858000" y="2133600"/>
          <a:ext cx="296863" cy="374650"/>
        </p:xfrm>
        <a:graphic>
          <a:graphicData uri="http://schemas.openxmlformats.org/presentationml/2006/ole">
            <mc:AlternateContent xmlns:mc="http://schemas.openxmlformats.org/markup-compatibility/2006">
              <mc:Choice xmlns:v="urn:schemas-microsoft-com:vml" Requires="v">
                <p:oleObj name="Equation" r:id="rId5" imgW="152280" imgH="190440" progId="Equation.DSMT4">
                  <p:embed/>
                </p:oleObj>
              </mc:Choice>
              <mc:Fallback>
                <p:oleObj name="Equation" r:id="rId5" imgW="152280" imgH="190440" progId="Equation.DSMT4">
                  <p:embed/>
                  <p:pic>
                    <p:nvPicPr>
                      <p:cNvPr id="21" name="Object 20">
                        <a:extLst>
                          <a:ext uri="{FF2B5EF4-FFF2-40B4-BE49-F238E27FC236}">
                            <a16:creationId xmlns:a16="http://schemas.microsoft.com/office/drawing/2014/main" id="{199712F1-8F13-475A-AB4C-6205D1671E7F}"/>
                          </a:ext>
                        </a:extLst>
                      </p:cNvPr>
                      <p:cNvPicPr/>
                      <p:nvPr/>
                    </p:nvPicPr>
                    <p:blipFill>
                      <a:blip r:embed="rId6"/>
                      <a:stretch>
                        <a:fillRect/>
                      </a:stretch>
                    </p:blipFill>
                    <p:spPr>
                      <a:xfrm>
                        <a:off x="6858000" y="2133600"/>
                        <a:ext cx="296863" cy="374650"/>
                      </a:xfrm>
                      <a:prstGeom prst="rect">
                        <a:avLst/>
                      </a:prstGeom>
                      <a:ln>
                        <a:noFill/>
                      </a:ln>
                    </p:spPr>
                  </p:pic>
                </p:oleObj>
              </mc:Fallback>
            </mc:AlternateContent>
          </a:graphicData>
        </a:graphic>
      </p:graphicFrame>
      <p:cxnSp>
        <p:nvCxnSpPr>
          <p:cNvPr id="37" name="Straight Arrow Connector 36"/>
          <p:cNvCxnSpPr/>
          <p:nvPr/>
        </p:nvCxnSpPr>
        <p:spPr>
          <a:xfrm>
            <a:off x="6858000" y="2590800"/>
            <a:ext cx="533400" cy="0"/>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6858000" y="3124200"/>
            <a:ext cx="533400" cy="0"/>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562600" y="3124200"/>
            <a:ext cx="533400" cy="0"/>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562600" y="2590800"/>
            <a:ext cx="533400" cy="0"/>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562600" y="2057400"/>
            <a:ext cx="533400" cy="0"/>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8077200" y="3124200"/>
            <a:ext cx="533400" cy="0"/>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8077200" y="2590800"/>
            <a:ext cx="533400" cy="0"/>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8077200" y="2057400"/>
            <a:ext cx="533400" cy="0"/>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6113705" y="2892333"/>
            <a:ext cx="324128" cy="369332"/>
          </a:xfrm>
          <a:prstGeom prst="rect">
            <a:avLst/>
          </a:prstGeom>
        </p:spPr>
        <p:txBody>
          <a:bodyPr wrap="none">
            <a:spAutoFit/>
          </a:bodyPr>
          <a:lstStyle/>
          <a:p>
            <a:r>
              <a:rPr lang="en-US" b="1" dirty="0"/>
              <a:t>A</a:t>
            </a:r>
            <a:endParaRPr lang="en-US" dirty="0"/>
          </a:p>
        </p:txBody>
      </p:sp>
      <p:sp>
        <p:nvSpPr>
          <p:cNvPr id="45" name="Rectangle 44"/>
          <p:cNvSpPr/>
          <p:nvPr/>
        </p:nvSpPr>
        <p:spPr>
          <a:xfrm>
            <a:off x="7837380" y="2901234"/>
            <a:ext cx="324128" cy="369332"/>
          </a:xfrm>
          <a:prstGeom prst="rect">
            <a:avLst/>
          </a:prstGeom>
        </p:spPr>
        <p:txBody>
          <a:bodyPr wrap="none">
            <a:spAutoFit/>
          </a:bodyPr>
          <a:lstStyle/>
          <a:p>
            <a:r>
              <a:rPr lang="en-US" b="1" dirty="0"/>
              <a:t>B</a:t>
            </a:r>
            <a:endParaRPr lang="en-US" dirty="0"/>
          </a:p>
        </p:txBody>
      </p:sp>
      <p:sp>
        <p:nvSpPr>
          <p:cNvPr id="19" name="Oval 18"/>
          <p:cNvSpPr/>
          <p:nvPr/>
        </p:nvSpPr>
        <p:spPr>
          <a:xfrm>
            <a:off x="7769871" y="2049563"/>
            <a:ext cx="121919" cy="76200"/>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7" name="Object 46">
            <a:extLst>
              <a:ext uri="{FF2B5EF4-FFF2-40B4-BE49-F238E27FC236}">
                <a16:creationId xmlns:a16="http://schemas.microsoft.com/office/drawing/2014/main" id="{199712F1-8F13-475A-AB4C-6205D1671E7F}"/>
              </a:ext>
            </a:extLst>
          </p:cNvPr>
          <p:cNvGraphicFramePr>
            <a:graphicFrameLocks noChangeAspect="1"/>
          </p:cNvGraphicFramePr>
          <p:nvPr>
            <p:extLst>
              <p:ext uri="{D42A27DB-BD31-4B8C-83A1-F6EECF244321}">
                <p14:modId xmlns:p14="http://schemas.microsoft.com/office/powerpoint/2010/main" val="567831222"/>
              </p:ext>
            </p:extLst>
          </p:nvPr>
        </p:nvGraphicFramePr>
        <p:xfrm>
          <a:off x="7414007" y="1848832"/>
          <a:ext cx="322263" cy="374650"/>
        </p:xfrm>
        <a:graphic>
          <a:graphicData uri="http://schemas.openxmlformats.org/presentationml/2006/ole">
            <mc:AlternateContent xmlns:mc="http://schemas.openxmlformats.org/markup-compatibility/2006">
              <mc:Choice xmlns:v="urn:schemas-microsoft-com:vml" Requires="v">
                <p:oleObj name="Equation" r:id="rId7" imgW="164880" imgH="190440" progId="Equation.DSMT4">
                  <p:embed/>
                </p:oleObj>
              </mc:Choice>
              <mc:Fallback>
                <p:oleObj name="Equation" r:id="rId7" imgW="164880" imgH="190440" progId="Equation.DSMT4">
                  <p:embed/>
                  <p:pic>
                    <p:nvPicPr>
                      <p:cNvPr id="21" name="Object 20">
                        <a:extLst>
                          <a:ext uri="{FF2B5EF4-FFF2-40B4-BE49-F238E27FC236}">
                            <a16:creationId xmlns:a16="http://schemas.microsoft.com/office/drawing/2014/main" id="{199712F1-8F13-475A-AB4C-6205D1671E7F}"/>
                          </a:ext>
                        </a:extLst>
                      </p:cNvPr>
                      <p:cNvPicPr/>
                      <p:nvPr/>
                    </p:nvPicPr>
                    <p:blipFill>
                      <a:blip r:embed="rId8"/>
                      <a:stretch>
                        <a:fillRect/>
                      </a:stretch>
                    </p:blipFill>
                    <p:spPr>
                      <a:xfrm>
                        <a:off x="7414007" y="1848832"/>
                        <a:ext cx="322263" cy="374650"/>
                      </a:xfrm>
                      <a:prstGeom prst="rect">
                        <a:avLst/>
                      </a:prstGeom>
                      <a:ln>
                        <a:noFill/>
                      </a:ln>
                    </p:spPr>
                  </p:pic>
                </p:oleObj>
              </mc:Fallback>
            </mc:AlternateContent>
          </a:graphicData>
        </a:graphic>
      </p:graphicFrame>
      <p:grpSp>
        <p:nvGrpSpPr>
          <p:cNvPr id="54" name="Group 53"/>
          <p:cNvGrpSpPr/>
          <p:nvPr/>
        </p:nvGrpSpPr>
        <p:grpSpPr>
          <a:xfrm>
            <a:off x="6315635" y="2006351"/>
            <a:ext cx="152400" cy="190500"/>
            <a:chOff x="8153400" y="3733800"/>
            <a:chExt cx="152400" cy="190500"/>
          </a:xfrm>
        </p:grpSpPr>
        <p:cxnSp>
          <p:nvCxnSpPr>
            <p:cNvPr id="49" name="Straight Connector 48"/>
            <p:cNvCxnSpPr/>
            <p:nvPr/>
          </p:nvCxnSpPr>
          <p:spPr>
            <a:xfrm flipH="1">
              <a:off x="8153400" y="3733800"/>
              <a:ext cx="152400" cy="19050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8153400" y="3733800"/>
              <a:ext cx="152400" cy="190500"/>
            </a:xfrm>
            <a:prstGeom prst="line">
              <a:avLst/>
            </a:prstGeom>
            <a:ln w="28575">
              <a:solidFill>
                <a:srgbClr val="0000FF"/>
              </a:solidFill>
            </a:ln>
          </p:spPr>
          <p:style>
            <a:lnRef idx="1">
              <a:schemeClr val="accent1"/>
            </a:lnRef>
            <a:fillRef idx="0">
              <a:schemeClr val="accent1"/>
            </a:fillRef>
            <a:effectRef idx="0">
              <a:schemeClr val="accent1"/>
            </a:effectRef>
            <a:fontRef idx="minor">
              <a:schemeClr val="tx1"/>
            </a:fontRef>
          </p:style>
        </p:cxnSp>
      </p:grpSp>
      <p:sp>
        <p:nvSpPr>
          <p:cNvPr id="55" name="Rectangle 54"/>
          <p:cNvSpPr/>
          <p:nvPr/>
        </p:nvSpPr>
        <p:spPr>
          <a:xfrm>
            <a:off x="685800" y="2971800"/>
            <a:ext cx="3657600" cy="646331"/>
          </a:xfrm>
          <a:prstGeom prst="rect">
            <a:avLst/>
          </a:prstGeom>
        </p:spPr>
        <p:txBody>
          <a:bodyPr wrap="square">
            <a:spAutoFit/>
          </a:bodyPr>
          <a:lstStyle/>
          <a:p>
            <a:r>
              <a:rPr lang="en-US" b="1" dirty="0"/>
              <a:t>Q: </a:t>
            </a:r>
            <a:r>
              <a:rPr lang="en-US" dirty="0"/>
              <a:t>What is the direction of magnetic force on side </a:t>
            </a:r>
            <a:r>
              <a:rPr lang="en-US" b="1" dirty="0"/>
              <a:t>B?</a:t>
            </a:r>
            <a:endParaRPr lang="en-US" dirty="0"/>
          </a:p>
        </p:txBody>
      </p:sp>
      <p:graphicFrame>
        <p:nvGraphicFramePr>
          <p:cNvPr id="57" name="Object 56">
            <a:extLst>
              <a:ext uri="{FF2B5EF4-FFF2-40B4-BE49-F238E27FC236}">
                <a16:creationId xmlns:a16="http://schemas.microsoft.com/office/drawing/2014/main" id="{199712F1-8F13-475A-AB4C-6205D1671E7F}"/>
              </a:ext>
            </a:extLst>
          </p:cNvPr>
          <p:cNvGraphicFramePr>
            <a:graphicFrameLocks noChangeAspect="1"/>
          </p:cNvGraphicFramePr>
          <p:nvPr>
            <p:extLst>
              <p:ext uri="{D42A27DB-BD31-4B8C-83A1-F6EECF244321}">
                <p14:modId xmlns:p14="http://schemas.microsoft.com/office/powerpoint/2010/main" val="3961533364"/>
              </p:ext>
            </p:extLst>
          </p:nvPr>
        </p:nvGraphicFramePr>
        <p:xfrm>
          <a:off x="6474038" y="1865948"/>
          <a:ext cx="322263" cy="374650"/>
        </p:xfrm>
        <a:graphic>
          <a:graphicData uri="http://schemas.openxmlformats.org/presentationml/2006/ole">
            <mc:AlternateContent xmlns:mc="http://schemas.openxmlformats.org/markup-compatibility/2006">
              <mc:Choice xmlns:v="urn:schemas-microsoft-com:vml" Requires="v">
                <p:oleObj name="Equation" r:id="rId9" imgW="164880" imgH="190440" progId="Equation.DSMT4">
                  <p:embed/>
                </p:oleObj>
              </mc:Choice>
              <mc:Fallback>
                <p:oleObj name="Equation" r:id="rId9" imgW="164880" imgH="190440" progId="Equation.DSMT4">
                  <p:embed/>
                  <p:pic>
                    <p:nvPicPr>
                      <p:cNvPr id="47" name="Object 46">
                        <a:extLst>
                          <a:ext uri="{FF2B5EF4-FFF2-40B4-BE49-F238E27FC236}">
                            <a16:creationId xmlns:a16="http://schemas.microsoft.com/office/drawing/2014/main" id="{199712F1-8F13-475A-AB4C-6205D1671E7F}"/>
                          </a:ext>
                        </a:extLst>
                      </p:cNvPr>
                      <p:cNvPicPr/>
                      <p:nvPr/>
                    </p:nvPicPr>
                    <p:blipFill>
                      <a:blip r:embed="rId10"/>
                      <a:stretch>
                        <a:fillRect/>
                      </a:stretch>
                    </p:blipFill>
                    <p:spPr>
                      <a:xfrm>
                        <a:off x="6474038" y="1865948"/>
                        <a:ext cx="322263" cy="374650"/>
                      </a:xfrm>
                      <a:prstGeom prst="rect">
                        <a:avLst/>
                      </a:prstGeom>
                      <a:ln>
                        <a:noFill/>
                      </a:ln>
                    </p:spPr>
                  </p:pic>
                </p:oleObj>
              </mc:Fallback>
            </mc:AlternateContent>
          </a:graphicData>
        </a:graphic>
      </p:graphicFrame>
      <p:sp>
        <p:nvSpPr>
          <p:cNvPr id="58" name="TextBox 57"/>
          <p:cNvSpPr txBox="1"/>
          <p:nvPr/>
        </p:nvSpPr>
        <p:spPr>
          <a:xfrm>
            <a:off x="7391400" y="2438400"/>
            <a:ext cx="261610" cy="369332"/>
          </a:xfrm>
          <a:prstGeom prst="rect">
            <a:avLst/>
          </a:prstGeom>
          <a:noFill/>
        </p:spPr>
        <p:txBody>
          <a:bodyPr wrap="none" rtlCol="0">
            <a:spAutoFit/>
          </a:bodyPr>
          <a:lstStyle/>
          <a:p>
            <a:r>
              <a:rPr lang="en-US" i="1" dirty="0">
                <a:solidFill>
                  <a:srgbClr val="FF0000"/>
                </a:solidFill>
                <a:latin typeface="Times New Roman" panose="02020603050405020304" pitchFamily="18" charset="0"/>
                <a:cs typeface="Times New Roman" panose="02020603050405020304" pitchFamily="18" charset="0"/>
              </a:rPr>
              <a:t>I</a:t>
            </a:r>
          </a:p>
        </p:txBody>
      </p:sp>
      <p:sp>
        <p:nvSpPr>
          <p:cNvPr id="59" name="Rectangle 58"/>
          <p:cNvSpPr/>
          <p:nvPr/>
        </p:nvSpPr>
        <p:spPr>
          <a:xfrm>
            <a:off x="845820" y="3756660"/>
            <a:ext cx="3733800" cy="369332"/>
          </a:xfrm>
          <a:prstGeom prst="rect">
            <a:avLst/>
          </a:prstGeom>
        </p:spPr>
        <p:txBody>
          <a:bodyPr wrap="square">
            <a:spAutoFit/>
          </a:bodyPr>
          <a:lstStyle/>
          <a:p>
            <a:r>
              <a:rPr lang="en-US" dirty="0"/>
              <a:t>There will be torque on the loop!</a:t>
            </a:r>
          </a:p>
        </p:txBody>
      </p:sp>
      <p:pic>
        <p:nvPicPr>
          <p:cNvPr id="4103" name="Picture 7" descr="Electromagnetism and Motors | Physics - Quizizz"/>
          <p:cNvPicPr>
            <a:picLocks noChangeAspect="1" noChangeArrowheads="1" noCrop="1"/>
          </p:cNvPicPr>
          <p:nvPr/>
        </p:nvPicPr>
        <p:blipFill>
          <a:blip r:embed="rId11">
            <a:extLst>
              <a:ext uri="{28A0092B-C50C-407E-A947-70E740481C1C}">
                <a14:useLocalDpi xmlns:a14="http://schemas.microsoft.com/office/drawing/2010/main" val="0"/>
              </a:ext>
            </a:extLst>
          </a:blip>
          <a:srcRect/>
          <a:stretch>
            <a:fillRect/>
          </a:stretch>
        </p:blipFill>
        <p:spPr bwMode="auto">
          <a:xfrm>
            <a:off x="609600" y="4191000"/>
            <a:ext cx="3273425" cy="2455069"/>
          </a:xfrm>
          <a:prstGeom prst="rect">
            <a:avLst/>
          </a:prstGeom>
          <a:noFill/>
          <a:extLst>
            <a:ext uri="{909E8E84-426E-40DD-AFC4-6F175D3DCCD1}">
              <a14:hiddenFill xmlns:a14="http://schemas.microsoft.com/office/drawing/2010/main">
                <a:solidFill>
                  <a:srgbClr val="FFFFFF"/>
                </a:solidFill>
              </a14:hiddenFill>
            </a:ext>
          </a:extLst>
        </p:spPr>
      </p:pic>
      <p:sp>
        <p:nvSpPr>
          <p:cNvPr id="60" name="TextBox 59"/>
          <p:cNvSpPr txBox="1"/>
          <p:nvPr/>
        </p:nvSpPr>
        <p:spPr>
          <a:xfrm>
            <a:off x="4021756" y="5800406"/>
            <a:ext cx="4892558" cy="646331"/>
          </a:xfrm>
          <a:prstGeom prst="rect">
            <a:avLst/>
          </a:prstGeom>
          <a:noFill/>
        </p:spPr>
        <p:txBody>
          <a:bodyPr wrap="none" rtlCol="0">
            <a:spAutoFit/>
          </a:bodyPr>
          <a:lstStyle/>
          <a:p>
            <a:r>
              <a:rPr lang="en-US" dirty="0"/>
              <a:t>DC electric motor!</a:t>
            </a:r>
          </a:p>
          <a:p>
            <a:r>
              <a:rPr lang="en-US" dirty="0"/>
              <a:t>Transforms electric energy into mechanical energy.</a:t>
            </a:r>
          </a:p>
        </p:txBody>
      </p:sp>
      <p:sp>
        <p:nvSpPr>
          <p:cNvPr id="3" name="Rectangle 2"/>
          <p:cNvSpPr/>
          <p:nvPr/>
        </p:nvSpPr>
        <p:spPr>
          <a:xfrm>
            <a:off x="645460" y="2205318"/>
            <a:ext cx="3851896" cy="1956136"/>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6268542" y="1928248"/>
            <a:ext cx="215155" cy="322729"/>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7715103" y="1917869"/>
            <a:ext cx="215155" cy="322729"/>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Explosion: 14 Points 4">
            <a:extLst>
              <a:ext uri="{FF2B5EF4-FFF2-40B4-BE49-F238E27FC236}">
                <a16:creationId xmlns:a16="http://schemas.microsoft.com/office/drawing/2014/main" id="{86F9DC50-7D31-36A0-A279-34DE75A99FED}"/>
              </a:ext>
            </a:extLst>
          </p:cNvPr>
          <p:cNvSpPr/>
          <p:nvPr/>
        </p:nvSpPr>
        <p:spPr>
          <a:xfrm>
            <a:off x="8524875" y="50800"/>
            <a:ext cx="552450" cy="552450"/>
          </a:xfrm>
          <a:prstGeom prst="irregularSeal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
            </a:r>
          </a:p>
        </p:txBody>
      </p:sp>
      <p:pic>
        <p:nvPicPr>
          <p:cNvPr id="52" name="Picture 51"/>
          <p:cNvPicPr>
            <a:picLocks noChangeAspect="1"/>
          </p:cNvPicPr>
          <p:nvPr/>
        </p:nvPicPr>
        <p:blipFill>
          <a:blip r:embed="rId12"/>
          <a:stretch>
            <a:fillRect/>
          </a:stretch>
        </p:blipFill>
        <p:spPr>
          <a:xfrm>
            <a:off x="45142" y="2227481"/>
            <a:ext cx="552450" cy="552450"/>
          </a:xfrm>
          <a:prstGeom prst="rect">
            <a:avLst/>
          </a:prstGeom>
        </p:spPr>
      </p:pic>
      <p:pic>
        <p:nvPicPr>
          <p:cNvPr id="53" name="Picture 52"/>
          <p:cNvPicPr>
            <a:picLocks noChangeAspect="1"/>
          </p:cNvPicPr>
          <p:nvPr/>
        </p:nvPicPr>
        <p:blipFill>
          <a:blip r:embed="rId12"/>
          <a:stretch>
            <a:fillRect/>
          </a:stretch>
        </p:blipFill>
        <p:spPr>
          <a:xfrm>
            <a:off x="51692" y="2854762"/>
            <a:ext cx="552450" cy="552450"/>
          </a:xfrm>
          <a:prstGeom prst="rect">
            <a:avLst/>
          </a:prstGeom>
        </p:spPr>
      </p:pic>
      <p:sp>
        <p:nvSpPr>
          <p:cNvPr id="8" name="Slide Number Placeholder 7">
            <a:extLst>
              <a:ext uri="{FF2B5EF4-FFF2-40B4-BE49-F238E27FC236}">
                <a16:creationId xmlns:a16="http://schemas.microsoft.com/office/drawing/2014/main" id="{52C601FA-A5E5-4AD6-C87A-C3456D30A1E0}"/>
              </a:ext>
            </a:extLst>
          </p:cNvPr>
          <p:cNvSpPr>
            <a:spLocks noGrp="1"/>
          </p:cNvSpPr>
          <p:nvPr>
            <p:ph type="sldNum" sz="quarter" idx="12"/>
          </p:nvPr>
        </p:nvSpPr>
        <p:spPr/>
        <p:txBody>
          <a:bodyPr/>
          <a:lstStyle/>
          <a:p>
            <a:fld id="{ADFA4485-E86D-437E-B4E8-8C05D7EEEFF7}" type="slidenum">
              <a:rPr lang="en-US" smtClean="0"/>
              <a:t>2</a:t>
            </a:fld>
            <a:endParaRPr lang="en-US"/>
          </a:p>
        </p:txBody>
      </p:sp>
    </p:spTree>
    <p:extLst>
      <p:ext uri="{BB962C8B-B14F-4D97-AF65-F5344CB8AC3E}">
        <p14:creationId xmlns:p14="http://schemas.microsoft.com/office/powerpoint/2010/main" val="1936157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4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10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55" grpId="0"/>
      <p:bldP spid="59" grpId="0"/>
      <p:bldP spid="60" grpId="0"/>
      <p:bldP spid="3" grpId="0" animBg="1"/>
      <p:bldP spid="46" grpId="0" animBg="1"/>
      <p:bldP spid="4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15"/>
          <p:cNvSpPr/>
          <p:nvPr/>
        </p:nvSpPr>
        <p:spPr>
          <a:xfrm>
            <a:off x="6867438" y="1397695"/>
            <a:ext cx="548222" cy="130076"/>
          </a:xfrm>
          <a:custGeom>
            <a:avLst/>
            <a:gdLst>
              <a:gd name="connsiteX0" fmla="*/ 0 w 770817"/>
              <a:gd name="connsiteY0" fmla="*/ 318300 h 318300"/>
              <a:gd name="connsiteX1" fmla="*/ 105799 w 770817"/>
              <a:gd name="connsiteY1" fmla="*/ 76475 h 318300"/>
              <a:gd name="connsiteX2" fmla="*/ 309838 w 770817"/>
              <a:gd name="connsiteY2" fmla="*/ 905 h 318300"/>
              <a:gd name="connsiteX3" fmla="*/ 612119 w 770817"/>
              <a:gd name="connsiteY3" fmla="*/ 53804 h 318300"/>
              <a:gd name="connsiteX4" fmla="*/ 770817 w 770817"/>
              <a:gd name="connsiteY4" fmla="*/ 303186 h 318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817" h="318300">
                <a:moveTo>
                  <a:pt x="0" y="318300"/>
                </a:moveTo>
                <a:cubicBezTo>
                  <a:pt x="27079" y="223837"/>
                  <a:pt x="54159" y="129374"/>
                  <a:pt x="105799" y="76475"/>
                </a:cubicBezTo>
                <a:cubicBezTo>
                  <a:pt x="157439" y="23576"/>
                  <a:pt x="225451" y="4683"/>
                  <a:pt x="309838" y="905"/>
                </a:cubicBezTo>
                <a:cubicBezTo>
                  <a:pt x="394225" y="-2874"/>
                  <a:pt x="535289" y="3424"/>
                  <a:pt x="612119" y="53804"/>
                </a:cubicBezTo>
                <a:cubicBezTo>
                  <a:pt x="688949" y="104184"/>
                  <a:pt x="729883" y="203685"/>
                  <a:pt x="770817" y="303186"/>
                </a:cubicBezTo>
              </a:path>
            </a:pathLst>
          </a:custGeom>
          <a:noFill/>
          <a:ln w="5715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an 11"/>
          <p:cNvSpPr/>
          <p:nvPr/>
        </p:nvSpPr>
        <p:spPr>
          <a:xfrm>
            <a:off x="7111159" y="1095769"/>
            <a:ext cx="45719" cy="2856555"/>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76200"/>
            <a:ext cx="8229600" cy="685800"/>
          </a:xfrm>
        </p:spPr>
        <p:txBody>
          <a:bodyPr>
            <a:normAutofit/>
          </a:bodyPr>
          <a:lstStyle/>
          <a:p>
            <a:r>
              <a:rPr lang="en-US" sz="3200" b="1" dirty="0"/>
              <a:t>Conducting loop in magnetic field</a:t>
            </a:r>
          </a:p>
        </p:txBody>
      </p:sp>
      <p:sp>
        <p:nvSpPr>
          <p:cNvPr id="7" name="Rectangle 6"/>
          <p:cNvSpPr/>
          <p:nvPr/>
        </p:nvSpPr>
        <p:spPr>
          <a:xfrm>
            <a:off x="381000" y="990600"/>
            <a:ext cx="4267200" cy="646331"/>
          </a:xfrm>
          <a:prstGeom prst="rect">
            <a:avLst/>
          </a:prstGeom>
        </p:spPr>
        <p:txBody>
          <a:bodyPr wrap="square">
            <a:spAutoFit/>
          </a:bodyPr>
          <a:lstStyle/>
          <a:p>
            <a:r>
              <a:rPr lang="en-US" dirty="0"/>
              <a:t>Loop rotates around its axis in magnetic field</a:t>
            </a:r>
          </a:p>
        </p:txBody>
      </p:sp>
      <p:sp>
        <p:nvSpPr>
          <p:cNvPr id="33" name="TextBox 32"/>
          <p:cNvSpPr txBox="1"/>
          <p:nvPr/>
        </p:nvSpPr>
        <p:spPr>
          <a:xfrm>
            <a:off x="4363404" y="2438400"/>
            <a:ext cx="1081450" cy="1200329"/>
          </a:xfrm>
          <a:prstGeom prst="rect">
            <a:avLst/>
          </a:prstGeom>
          <a:noFill/>
        </p:spPr>
        <p:txBody>
          <a:bodyPr wrap="none" rtlCol="0">
            <a:spAutoFit/>
          </a:bodyPr>
          <a:lstStyle/>
          <a:p>
            <a:pPr marL="342900" indent="-342900">
              <a:buAutoNum type="alphaUcPeriod"/>
            </a:pPr>
            <a:r>
              <a:rPr lang="en-US" dirty="0">
                <a:sym typeface="Wingdings" panose="05000000000000000000" pitchFamily="2" charset="2"/>
              </a:rPr>
              <a:t>Right</a:t>
            </a:r>
          </a:p>
          <a:p>
            <a:pPr marL="342900" indent="-342900">
              <a:buAutoNum type="alphaUcPeriod"/>
            </a:pPr>
            <a:r>
              <a:rPr lang="en-US" dirty="0">
                <a:sym typeface="Wingdings" panose="05000000000000000000" pitchFamily="2" charset="2"/>
              </a:rPr>
              <a:t>Left</a:t>
            </a:r>
          </a:p>
          <a:p>
            <a:pPr marL="342900" indent="-342900">
              <a:buAutoNum type="alphaUcPeriod"/>
            </a:pPr>
            <a:r>
              <a:rPr lang="en-US" dirty="0">
                <a:sym typeface="Symbol" panose="05050102010706020507" pitchFamily="18" charset="2"/>
              </a:rPr>
              <a:t>Down</a:t>
            </a:r>
          </a:p>
          <a:p>
            <a:pPr marL="342900" indent="-342900">
              <a:buAutoNum type="alphaUcPeriod"/>
            </a:pPr>
            <a:r>
              <a:rPr lang="en-US" dirty="0">
                <a:sym typeface="Symbol" panose="05050102010706020507" pitchFamily="18" charset="2"/>
              </a:rPr>
              <a:t>Up</a:t>
            </a:r>
            <a:endParaRPr lang="en-US" dirty="0">
              <a:sym typeface="Wingdings" panose="05000000000000000000" pitchFamily="2" charset="2"/>
            </a:endParaRPr>
          </a:p>
        </p:txBody>
      </p:sp>
      <p:sp>
        <p:nvSpPr>
          <p:cNvPr id="4" name="Rectangle 3"/>
          <p:cNvSpPr/>
          <p:nvPr/>
        </p:nvSpPr>
        <p:spPr>
          <a:xfrm>
            <a:off x="6400800" y="1752600"/>
            <a:ext cx="1447800" cy="1752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010400" y="3429000"/>
            <a:ext cx="228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p:nvCxnSpPr>
        <p:spPr>
          <a:xfrm>
            <a:off x="7010400" y="3505200"/>
            <a:ext cx="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7239000" y="3505200"/>
            <a:ext cx="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6858000" y="2057400"/>
            <a:ext cx="533400" cy="0"/>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36" name="Object 35">
            <a:extLst>
              <a:ext uri="{FF2B5EF4-FFF2-40B4-BE49-F238E27FC236}">
                <a16:creationId xmlns:a16="http://schemas.microsoft.com/office/drawing/2014/main" id="{199712F1-8F13-475A-AB4C-6205D1671E7F}"/>
              </a:ext>
            </a:extLst>
          </p:cNvPr>
          <p:cNvGraphicFramePr>
            <a:graphicFrameLocks noChangeAspect="1"/>
          </p:cNvGraphicFramePr>
          <p:nvPr/>
        </p:nvGraphicFramePr>
        <p:xfrm>
          <a:off x="6858000" y="2133600"/>
          <a:ext cx="296863" cy="374650"/>
        </p:xfrm>
        <a:graphic>
          <a:graphicData uri="http://schemas.openxmlformats.org/presentationml/2006/ole">
            <mc:AlternateContent xmlns:mc="http://schemas.openxmlformats.org/markup-compatibility/2006">
              <mc:Choice xmlns:v="urn:schemas-microsoft-com:vml" Requires="v">
                <p:oleObj name="Equation" r:id="rId3" imgW="152280" imgH="190440" progId="Equation.DSMT4">
                  <p:embed/>
                </p:oleObj>
              </mc:Choice>
              <mc:Fallback>
                <p:oleObj name="Equation" r:id="rId3" imgW="152280" imgH="190440" progId="Equation.DSMT4">
                  <p:embed/>
                  <p:pic>
                    <p:nvPicPr>
                      <p:cNvPr id="36" name="Object 35">
                        <a:extLst>
                          <a:ext uri="{FF2B5EF4-FFF2-40B4-BE49-F238E27FC236}">
                            <a16:creationId xmlns:a16="http://schemas.microsoft.com/office/drawing/2014/main" id="{199712F1-8F13-475A-AB4C-6205D1671E7F}"/>
                          </a:ext>
                        </a:extLst>
                      </p:cNvPr>
                      <p:cNvPicPr/>
                      <p:nvPr/>
                    </p:nvPicPr>
                    <p:blipFill>
                      <a:blip r:embed="rId4"/>
                      <a:stretch>
                        <a:fillRect/>
                      </a:stretch>
                    </p:blipFill>
                    <p:spPr>
                      <a:xfrm>
                        <a:off x="6858000" y="2133600"/>
                        <a:ext cx="296863" cy="374650"/>
                      </a:xfrm>
                      <a:prstGeom prst="rect">
                        <a:avLst/>
                      </a:prstGeom>
                      <a:ln>
                        <a:noFill/>
                      </a:ln>
                    </p:spPr>
                  </p:pic>
                </p:oleObj>
              </mc:Fallback>
            </mc:AlternateContent>
          </a:graphicData>
        </a:graphic>
      </p:graphicFrame>
      <p:cxnSp>
        <p:nvCxnSpPr>
          <p:cNvPr id="37" name="Straight Arrow Connector 36"/>
          <p:cNvCxnSpPr/>
          <p:nvPr/>
        </p:nvCxnSpPr>
        <p:spPr>
          <a:xfrm>
            <a:off x="6858000" y="2590800"/>
            <a:ext cx="533400" cy="0"/>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6858000" y="3124200"/>
            <a:ext cx="533400" cy="0"/>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5562600" y="3124200"/>
            <a:ext cx="533400" cy="0"/>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5562600" y="2590800"/>
            <a:ext cx="533400" cy="0"/>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562600" y="2057400"/>
            <a:ext cx="533400" cy="0"/>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8077200" y="3124200"/>
            <a:ext cx="533400" cy="0"/>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8077200" y="2590800"/>
            <a:ext cx="533400" cy="0"/>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8077200" y="2057400"/>
            <a:ext cx="533400" cy="0"/>
          </a:xfrm>
          <a:prstGeom prst="straightConnector1">
            <a:avLst/>
          </a:prstGeom>
          <a:ln w="127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6107439" y="2961473"/>
            <a:ext cx="324128" cy="369332"/>
          </a:xfrm>
          <a:prstGeom prst="rect">
            <a:avLst/>
          </a:prstGeom>
        </p:spPr>
        <p:txBody>
          <a:bodyPr wrap="none">
            <a:spAutoFit/>
          </a:bodyPr>
          <a:lstStyle/>
          <a:p>
            <a:r>
              <a:rPr lang="en-US" b="1" dirty="0"/>
              <a:t>A</a:t>
            </a:r>
            <a:endParaRPr lang="en-US" dirty="0"/>
          </a:p>
        </p:txBody>
      </p:sp>
      <p:sp>
        <p:nvSpPr>
          <p:cNvPr id="45" name="Rectangle 44"/>
          <p:cNvSpPr/>
          <p:nvPr/>
        </p:nvSpPr>
        <p:spPr>
          <a:xfrm>
            <a:off x="7829272" y="2955411"/>
            <a:ext cx="324128" cy="369332"/>
          </a:xfrm>
          <a:prstGeom prst="rect">
            <a:avLst/>
          </a:prstGeom>
        </p:spPr>
        <p:txBody>
          <a:bodyPr wrap="none">
            <a:spAutoFit/>
          </a:bodyPr>
          <a:lstStyle/>
          <a:p>
            <a:r>
              <a:rPr lang="en-US" b="1" dirty="0"/>
              <a:t>B</a:t>
            </a:r>
            <a:endParaRPr lang="en-US" dirty="0"/>
          </a:p>
        </p:txBody>
      </p:sp>
      <p:sp>
        <p:nvSpPr>
          <p:cNvPr id="46" name="Can 45"/>
          <p:cNvSpPr/>
          <p:nvPr/>
        </p:nvSpPr>
        <p:spPr>
          <a:xfrm>
            <a:off x="7112418" y="2880486"/>
            <a:ext cx="45719" cy="1298549"/>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7855186" y="1118440"/>
            <a:ext cx="1288814" cy="369332"/>
          </a:xfrm>
          <a:prstGeom prst="rect">
            <a:avLst/>
          </a:prstGeom>
          <a:noFill/>
        </p:spPr>
        <p:txBody>
          <a:bodyPr wrap="none" rtlCol="0">
            <a:spAutoFit/>
          </a:bodyPr>
          <a:lstStyle/>
          <a:p>
            <a:r>
              <a:rPr lang="en-US" dirty="0"/>
              <a:t>Out of page</a:t>
            </a:r>
          </a:p>
        </p:txBody>
      </p:sp>
      <p:cxnSp>
        <p:nvCxnSpPr>
          <p:cNvPr id="23" name="Straight Arrow Connector 22"/>
          <p:cNvCxnSpPr>
            <a:stCxn id="20" idx="2"/>
          </p:cNvCxnSpPr>
          <p:nvPr/>
        </p:nvCxnSpPr>
        <p:spPr>
          <a:xfrm flipH="1">
            <a:off x="7904648" y="1487772"/>
            <a:ext cx="594945" cy="5450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5939821" y="1526519"/>
            <a:ext cx="424454" cy="4168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5339956" y="1195270"/>
            <a:ext cx="1066446" cy="369332"/>
          </a:xfrm>
          <a:prstGeom prst="rect">
            <a:avLst/>
          </a:prstGeom>
          <a:noFill/>
        </p:spPr>
        <p:txBody>
          <a:bodyPr wrap="none" rtlCol="0">
            <a:spAutoFit/>
          </a:bodyPr>
          <a:lstStyle/>
          <a:p>
            <a:r>
              <a:rPr lang="en-US" dirty="0"/>
              <a:t>Into page</a:t>
            </a:r>
          </a:p>
        </p:txBody>
      </p:sp>
      <p:sp>
        <p:nvSpPr>
          <p:cNvPr id="27" name="TextBox 26"/>
          <p:cNvSpPr txBox="1"/>
          <p:nvPr/>
        </p:nvSpPr>
        <p:spPr>
          <a:xfrm>
            <a:off x="6823994" y="3816298"/>
            <a:ext cx="582211" cy="369332"/>
          </a:xfrm>
          <a:prstGeom prst="rect">
            <a:avLst/>
          </a:prstGeom>
          <a:noFill/>
        </p:spPr>
        <p:txBody>
          <a:bodyPr wrap="none" rtlCol="0">
            <a:spAutoFit/>
          </a:bodyPr>
          <a:lstStyle/>
          <a:p>
            <a:r>
              <a:rPr lang="en-US" dirty="0"/>
              <a:t>+    -</a:t>
            </a:r>
          </a:p>
        </p:txBody>
      </p:sp>
      <p:pic>
        <p:nvPicPr>
          <p:cNvPr id="6152" name="Picture 8" descr="Electromagnetic Induction | Physics Quiz - Quizizz"/>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2533926" y="3657600"/>
            <a:ext cx="3864762" cy="2975868"/>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5797986" y="5108201"/>
            <a:ext cx="3085460" cy="923330"/>
          </a:xfrm>
          <a:prstGeom prst="rect">
            <a:avLst/>
          </a:prstGeom>
          <a:noFill/>
        </p:spPr>
        <p:txBody>
          <a:bodyPr wrap="none" rtlCol="0">
            <a:spAutoFit/>
          </a:bodyPr>
          <a:lstStyle/>
          <a:p>
            <a:r>
              <a:rPr lang="en-US" dirty="0"/>
              <a:t>Electric generator! </a:t>
            </a:r>
          </a:p>
          <a:p>
            <a:r>
              <a:rPr lang="en-US" dirty="0"/>
              <a:t>Transforms mechanical energy </a:t>
            </a:r>
          </a:p>
          <a:p>
            <a:r>
              <a:rPr lang="en-US" dirty="0"/>
              <a:t>into electric energy. </a:t>
            </a:r>
          </a:p>
        </p:txBody>
      </p:sp>
      <p:sp>
        <p:nvSpPr>
          <p:cNvPr id="29" name="TextBox 28"/>
          <p:cNvSpPr txBox="1"/>
          <p:nvPr/>
        </p:nvSpPr>
        <p:spPr>
          <a:xfrm>
            <a:off x="431688" y="6264136"/>
            <a:ext cx="3911712" cy="369332"/>
          </a:xfrm>
          <a:prstGeom prst="rect">
            <a:avLst/>
          </a:prstGeom>
          <a:noFill/>
        </p:spPr>
        <p:txBody>
          <a:bodyPr wrap="none" rtlCol="0">
            <a:spAutoFit/>
          </a:bodyPr>
          <a:lstStyle/>
          <a:p>
            <a:r>
              <a:rPr lang="en-US" dirty="0"/>
              <a:t>Alternative way to describe it: </a:t>
            </a:r>
            <a:r>
              <a:rPr lang="en-US" i="1" dirty="0"/>
              <a:t>induction</a:t>
            </a:r>
            <a:endParaRPr lang="en-US" dirty="0"/>
          </a:p>
        </p:txBody>
      </p:sp>
      <p:graphicFrame>
        <p:nvGraphicFramePr>
          <p:cNvPr id="53" name="Object 52">
            <a:extLst>
              <a:ext uri="{FF2B5EF4-FFF2-40B4-BE49-F238E27FC236}">
                <a16:creationId xmlns:a16="http://schemas.microsoft.com/office/drawing/2014/main" id="{199712F1-8F13-475A-AB4C-6205D1671E7F}"/>
              </a:ext>
            </a:extLst>
          </p:cNvPr>
          <p:cNvGraphicFramePr>
            <a:graphicFrameLocks noChangeAspect="1"/>
          </p:cNvGraphicFramePr>
          <p:nvPr>
            <p:extLst>
              <p:ext uri="{D42A27DB-BD31-4B8C-83A1-F6EECF244321}">
                <p14:modId xmlns:p14="http://schemas.microsoft.com/office/powerpoint/2010/main" val="2188269582"/>
              </p:ext>
            </p:extLst>
          </p:nvPr>
        </p:nvGraphicFramePr>
        <p:xfrm>
          <a:off x="7548563" y="569913"/>
          <a:ext cx="1390650" cy="449262"/>
        </p:xfrm>
        <a:graphic>
          <a:graphicData uri="http://schemas.openxmlformats.org/presentationml/2006/ole">
            <mc:AlternateContent xmlns:mc="http://schemas.openxmlformats.org/markup-compatibility/2006">
              <mc:Choice xmlns:v="urn:schemas-microsoft-com:vml" Requires="v">
                <p:oleObj name="Equation" r:id="rId6" imgW="711000" imgH="228600" progId="Equation.DSMT4">
                  <p:embed/>
                </p:oleObj>
              </mc:Choice>
              <mc:Fallback>
                <p:oleObj name="Equation" r:id="rId6" imgW="711000" imgH="228600" progId="Equation.DSMT4">
                  <p:embed/>
                  <p:pic>
                    <p:nvPicPr>
                      <p:cNvPr id="21" name="Object 20">
                        <a:extLst>
                          <a:ext uri="{FF2B5EF4-FFF2-40B4-BE49-F238E27FC236}">
                            <a16:creationId xmlns:a16="http://schemas.microsoft.com/office/drawing/2014/main" id="{199712F1-8F13-475A-AB4C-6205D1671E7F}"/>
                          </a:ext>
                        </a:extLst>
                      </p:cNvPr>
                      <p:cNvPicPr/>
                      <p:nvPr/>
                    </p:nvPicPr>
                    <p:blipFill>
                      <a:blip r:embed="rId7"/>
                      <a:stretch>
                        <a:fillRect/>
                      </a:stretch>
                    </p:blipFill>
                    <p:spPr>
                      <a:xfrm>
                        <a:off x="7548563" y="569913"/>
                        <a:ext cx="1390650" cy="449262"/>
                      </a:xfrm>
                      <a:prstGeom prst="rect">
                        <a:avLst/>
                      </a:prstGeom>
                      <a:ln>
                        <a:noFill/>
                      </a:ln>
                    </p:spPr>
                  </p:pic>
                </p:oleObj>
              </mc:Fallback>
            </mc:AlternateContent>
          </a:graphicData>
        </a:graphic>
      </p:graphicFrame>
      <p:grpSp>
        <p:nvGrpSpPr>
          <p:cNvPr id="10" name="Group 9"/>
          <p:cNvGrpSpPr/>
          <p:nvPr/>
        </p:nvGrpSpPr>
        <p:grpSpPr>
          <a:xfrm>
            <a:off x="6553200" y="2308646"/>
            <a:ext cx="399013" cy="510754"/>
            <a:chOff x="6553200" y="2308646"/>
            <a:chExt cx="399013" cy="510754"/>
          </a:xfrm>
        </p:grpSpPr>
        <p:cxnSp>
          <p:nvCxnSpPr>
            <p:cNvPr id="60" name="Straight Arrow Connector 59"/>
            <p:cNvCxnSpPr/>
            <p:nvPr/>
          </p:nvCxnSpPr>
          <p:spPr>
            <a:xfrm>
              <a:off x="6553200" y="2438400"/>
              <a:ext cx="0" cy="3810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54" name="Object 53">
              <a:extLst>
                <a:ext uri="{FF2B5EF4-FFF2-40B4-BE49-F238E27FC236}">
                  <a16:creationId xmlns:a16="http://schemas.microsoft.com/office/drawing/2014/main" id="{199712F1-8F13-475A-AB4C-6205D1671E7F}"/>
                </a:ext>
              </a:extLst>
            </p:cNvPr>
            <p:cNvGraphicFramePr>
              <a:graphicFrameLocks noChangeAspect="1"/>
            </p:cNvGraphicFramePr>
            <p:nvPr>
              <p:extLst>
                <p:ext uri="{D42A27DB-BD31-4B8C-83A1-F6EECF244321}">
                  <p14:modId xmlns:p14="http://schemas.microsoft.com/office/powerpoint/2010/main" val="1034470739"/>
                </p:ext>
              </p:extLst>
            </p:nvPr>
          </p:nvGraphicFramePr>
          <p:xfrm>
            <a:off x="6629951" y="2308646"/>
            <a:ext cx="322262" cy="373062"/>
          </p:xfrm>
          <a:graphic>
            <a:graphicData uri="http://schemas.openxmlformats.org/presentationml/2006/ole">
              <mc:AlternateContent xmlns:mc="http://schemas.openxmlformats.org/markup-compatibility/2006">
                <mc:Choice xmlns:v="urn:schemas-microsoft-com:vml" Requires="v">
                  <p:oleObj name="Equation" r:id="rId8" imgW="164880" imgH="190440" progId="Equation.DSMT4">
                    <p:embed/>
                  </p:oleObj>
                </mc:Choice>
                <mc:Fallback>
                  <p:oleObj name="Equation" r:id="rId8" imgW="164880" imgH="190440" progId="Equation.DSMT4">
                    <p:embed/>
                    <p:pic>
                      <p:nvPicPr>
                        <p:cNvPr id="53" name="Object 52">
                          <a:extLst>
                            <a:ext uri="{FF2B5EF4-FFF2-40B4-BE49-F238E27FC236}">
                              <a16:creationId xmlns:a16="http://schemas.microsoft.com/office/drawing/2014/main" id="{199712F1-8F13-475A-AB4C-6205D1671E7F}"/>
                            </a:ext>
                          </a:extLst>
                        </p:cNvPr>
                        <p:cNvPicPr/>
                        <p:nvPr/>
                      </p:nvPicPr>
                      <p:blipFill>
                        <a:blip r:embed="rId9"/>
                        <a:stretch>
                          <a:fillRect/>
                        </a:stretch>
                      </p:blipFill>
                      <p:spPr>
                        <a:xfrm>
                          <a:off x="6629951" y="2308646"/>
                          <a:ext cx="322262" cy="373062"/>
                        </a:xfrm>
                        <a:prstGeom prst="rect">
                          <a:avLst/>
                        </a:prstGeom>
                        <a:ln>
                          <a:noFill/>
                        </a:ln>
                      </p:spPr>
                    </p:pic>
                  </p:oleObj>
                </mc:Fallback>
              </mc:AlternateContent>
            </a:graphicData>
          </a:graphic>
        </p:graphicFrame>
      </p:grpSp>
      <p:grpSp>
        <p:nvGrpSpPr>
          <p:cNvPr id="11" name="Group 10"/>
          <p:cNvGrpSpPr/>
          <p:nvPr/>
        </p:nvGrpSpPr>
        <p:grpSpPr>
          <a:xfrm>
            <a:off x="7351518" y="2190459"/>
            <a:ext cx="344682" cy="628941"/>
            <a:chOff x="7351518" y="2190459"/>
            <a:chExt cx="344682" cy="628941"/>
          </a:xfrm>
        </p:grpSpPr>
        <p:cxnSp>
          <p:nvCxnSpPr>
            <p:cNvPr id="62" name="Straight Arrow Connector 61"/>
            <p:cNvCxnSpPr/>
            <p:nvPr/>
          </p:nvCxnSpPr>
          <p:spPr>
            <a:xfrm flipV="1">
              <a:off x="7696200" y="2438400"/>
              <a:ext cx="0" cy="3810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57" name="Object 56">
              <a:extLst>
                <a:ext uri="{FF2B5EF4-FFF2-40B4-BE49-F238E27FC236}">
                  <a16:creationId xmlns:a16="http://schemas.microsoft.com/office/drawing/2014/main" id="{199712F1-8F13-475A-AB4C-6205D1671E7F}"/>
                </a:ext>
              </a:extLst>
            </p:cNvPr>
            <p:cNvGraphicFramePr>
              <a:graphicFrameLocks noChangeAspect="1"/>
            </p:cNvGraphicFramePr>
            <p:nvPr>
              <p:extLst>
                <p:ext uri="{D42A27DB-BD31-4B8C-83A1-F6EECF244321}">
                  <p14:modId xmlns:p14="http://schemas.microsoft.com/office/powerpoint/2010/main" val="791558058"/>
                </p:ext>
              </p:extLst>
            </p:nvPr>
          </p:nvGraphicFramePr>
          <p:xfrm>
            <a:off x="7351518" y="2190459"/>
            <a:ext cx="322262" cy="373062"/>
          </p:xfrm>
          <a:graphic>
            <a:graphicData uri="http://schemas.openxmlformats.org/presentationml/2006/ole">
              <mc:AlternateContent xmlns:mc="http://schemas.openxmlformats.org/markup-compatibility/2006">
                <mc:Choice xmlns:v="urn:schemas-microsoft-com:vml" Requires="v">
                  <p:oleObj name="Equation" r:id="rId8" imgW="164880" imgH="190440" progId="Equation.DSMT4">
                    <p:embed/>
                  </p:oleObj>
                </mc:Choice>
                <mc:Fallback>
                  <p:oleObj name="Equation" r:id="rId8" imgW="164880" imgH="190440" progId="Equation.DSMT4">
                    <p:embed/>
                    <p:pic>
                      <p:nvPicPr>
                        <p:cNvPr id="54" name="Object 53">
                          <a:extLst>
                            <a:ext uri="{FF2B5EF4-FFF2-40B4-BE49-F238E27FC236}">
                              <a16:creationId xmlns:a16="http://schemas.microsoft.com/office/drawing/2014/main" id="{199712F1-8F13-475A-AB4C-6205D1671E7F}"/>
                            </a:ext>
                          </a:extLst>
                        </p:cNvPr>
                        <p:cNvPicPr/>
                        <p:nvPr/>
                      </p:nvPicPr>
                      <p:blipFill>
                        <a:blip r:embed="rId9"/>
                        <a:stretch>
                          <a:fillRect/>
                        </a:stretch>
                      </p:blipFill>
                      <p:spPr>
                        <a:xfrm>
                          <a:off x="7351518" y="2190459"/>
                          <a:ext cx="322262" cy="373062"/>
                        </a:xfrm>
                        <a:prstGeom prst="rect">
                          <a:avLst/>
                        </a:prstGeom>
                        <a:ln>
                          <a:noFill/>
                        </a:ln>
                      </p:spPr>
                    </p:pic>
                  </p:oleObj>
                </mc:Fallback>
              </mc:AlternateContent>
            </a:graphicData>
          </a:graphic>
        </p:graphicFrame>
      </p:grpSp>
      <p:sp>
        <p:nvSpPr>
          <p:cNvPr id="3" name="Explosion: 14 Points 2">
            <a:extLst>
              <a:ext uri="{FF2B5EF4-FFF2-40B4-BE49-F238E27FC236}">
                <a16:creationId xmlns:a16="http://schemas.microsoft.com/office/drawing/2014/main" id="{6CCB009E-9991-2222-552B-51D99B3A371D}"/>
              </a:ext>
            </a:extLst>
          </p:cNvPr>
          <p:cNvSpPr/>
          <p:nvPr/>
        </p:nvSpPr>
        <p:spPr>
          <a:xfrm>
            <a:off x="8524875" y="50800"/>
            <a:ext cx="552450" cy="552450"/>
          </a:xfrm>
          <a:prstGeom prst="irregularSeal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
            </a:r>
          </a:p>
        </p:txBody>
      </p:sp>
      <p:grpSp>
        <p:nvGrpSpPr>
          <p:cNvPr id="5" name="Group 4"/>
          <p:cNvGrpSpPr/>
          <p:nvPr/>
        </p:nvGrpSpPr>
        <p:grpSpPr>
          <a:xfrm>
            <a:off x="42630" y="2133600"/>
            <a:ext cx="4300770" cy="646331"/>
            <a:chOff x="42630" y="2133600"/>
            <a:chExt cx="4300770" cy="646331"/>
          </a:xfrm>
        </p:grpSpPr>
        <p:sp>
          <p:nvSpPr>
            <p:cNvPr id="30" name="Rectangle 29"/>
            <p:cNvSpPr/>
            <p:nvPr/>
          </p:nvSpPr>
          <p:spPr>
            <a:xfrm>
              <a:off x="685800" y="2133600"/>
              <a:ext cx="3657600" cy="646331"/>
            </a:xfrm>
            <a:prstGeom prst="rect">
              <a:avLst/>
            </a:prstGeom>
          </p:spPr>
          <p:txBody>
            <a:bodyPr wrap="square">
              <a:spAutoFit/>
            </a:bodyPr>
            <a:lstStyle/>
            <a:p>
              <a:r>
                <a:rPr lang="en-US" b="1" dirty="0"/>
                <a:t>Q: </a:t>
              </a:r>
              <a:r>
                <a:rPr lang="en-US" dirty="0"/>
                <a:t>What is the direction of force on positive charges in side </a:t>
              </a:r>
              <a:r>
                <a:rPr lang="en-US" b="1" dirty="0"/>
                <a:t>A?</a:t>
              </a:r>
              <a:endParaRPr lang="en-US" dirty="0"/>
            </a:p>
          </p:txBody>
        </p:sp>
        <p:pic>
          <p:nvPicPr>
            <p:cNvPr id="49" name="Picture 48"/>
            <p:cNvPicPr>
              <a:picLocks noChangeAspect="1"/>
            </p:cNvPicPr>
            <p:nvPr/>
          </p:nvPicPr>
          <p:blipFill>
            <a:blip r:embed="rId10"/>
            <a:stretch>
              <a:fillRect/>
            </a:stretch>
          </p:blipFill>
          <p:spPr>
            <a:xfrm>
              <a:off x="42630" y="2227481"/>
              <a:ext cx="552450" cy="552450"/>
            </a:xfrm>
            <a:prstGeom prst="rect">
              <a:avLst/>
            </a:prstGeom>
          </p:spPr>
        </p:pic>
      </p:grpSp>
      <p:grpSp>
        <p:nvGrpSpPr>
          <p:cNvPr id="8" name="Group 7"/>
          <p:cNvGrpSpPr/>
          <p:nvPr/>
        </p:nvGrpSpPr>
        <p:grpSpPr>
          <a:xfrm>
            <a:off x="32321" y="2910095"/>
            <a:ext cx="4311079" cy="708036"/>
            <a:chOff x="32321" y="2910095"/>
            <a:chExt cx="4311079" cy="708036"/>
          </a:xfrm>
        </p:grpSpPr>
        <p:sp>
          <p:nvSpPr>
            <p:cNvPr id="55" name="Rectangle 54"/>
            <p:cNvSpPr/>
            <p:nvPr/>
          </p:nvSpPr>
          <p:spPr>
            <a:xfrm>
              <a:off x="685800" y="2971800"/>
              <a:ext cx="3657600" cy="646331"/>
            </a:xfrm>
            <a:prstGeom prst="rect">
              <a:avLst/>
            </a:prstGeom>
          </p:spPr>
          <p:txBody>
            <a:bodyPr wrap="square">
              <a:spAutoFit/>
            </a:bodyPr>
            <a:lstStyle/>
            <a:p>
              <a:r>
                <a:rPr lang="en-US" b="1" dirty="0"/>
                <a:t>Q: </a:t>
              </a:r>
              <a:r>
                <a:rPr lang="en-US" dirty="0"/>
                <a:t>What is the direction of force on positive charges in side </a:t>
              </a:r>
              <a:r>
                <a:rPr lang="en-US" b="1" dirty="0"/>
                <a:t>B?</a:t>
              </a:r>
              <a:endParaRPr lang="en-US" dirty="0"/>
            </a:p>
          </p:txBody>
        </p:sp>
        <p:pic>
          <p:nvPicPr>
            <p:cNvPr id="58" name="Picture 57"/>
            <p:cNvPicPr>
              <a:picLocks noChangeAspect="1"/>
            </p:cNvPicPr>
            <p:nvPr/>
          </p:nvPicPr>
          <p:blipFill>
            <a:blip r:embed="rId10"/>
            <a:stretch>
              <a:fillRect/>
            </a:stretch>
          </p:blipFill>
          <p:spPr>
            <a:xfrm>
              <a:off x="32321" y="2910095"/>
              <a:ext cx="552450" cy="552450"/>
            </a:xfrm>
            <a:prstGeom prst="rect">
              <a:avLst/>
            </a:prstGeom>
          </p:spPr>
        </p:pic>
      </p:grpSp>
      <p:sp>
        <p:nvSpPr>
          <p:cNvPr id="59" name="Freeform 58"/>
          <p:cNvSpPr/>
          <p:nvPr/>
        </p:nvSpPr>
        <p:spPr>
          <a:xfrm rot="10592194">
            <a:off x="6837048" y="1567982"/>
            <a:ext cx="548222" cy="130076"/>
          </a:xfrm>
          <a:custGeom>
            <a:avLst/>
            <a:gdLst>
              <a:gd name="connsiteX0" fmla="*/ 0 w 770817"/>
              <a:gd name="connsiteY0" fmla="*/ 318300 h 318300"/>
              <a:gd name="connsiteX1" fmla="*/ 105799 w 770817"/>
              <a:gd name="connsiteY1" fmla="*/ 76475 h 318300"/>
              <a:gd name="connsiteX2" fmla="*/ 309838 w 770817"/>
              <a:gd name="connsiteY2" fmla="*/ 905 h 318300"/>
              <a:gd name="connsiteX3" fmla="*/ 612119 w 770817"/>
              <a:gd name="connsiteY3" fmla="*/ 53804 h 318300"/>
              <a:gd name="connsiteX4" fmla="*/ 770817 w 770817"/>
              <a:gd name="connsiteY4" fmla="*/ 303186 h 318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817" h="318300">
                <a:moveTo>
                  <a:pt x="0" y="318300"/>
                </a:moveTo>
                <a:cubicBezTo>
                  <a:pt x="27079" y="223837"/>
                  <a:pt x="54159" y="129374"/>
                  <a:pt x="105799" y="76475"/>
                </a:cubicBezTo>
                <a:cubicBezTo>
                  <a:pt x="157439" y="23576"/>
                  <a:pt x="225451" y="4683"/>
                  <a:pt x="309838" y="905"/>
                </a:cubicBezTo>
                <a:cubicBezTo>
                  <a:pt x="394225" y="-2874"/>
                  <a:pt x="535289" y="3424"/>
                  <a:pt x="612119" y="53804"/>
                </a:cubicBezTo>
                <a:cubicBezTo>
                  <a:pt x="688949" y="104184"/>
                  <a:pt x="729883" y="203685"/>
                  <a:pt x="770817" y="303186"/>
                </a:cubicBezTo>
              </a:path>
            </a:pathLst>
          </a:custGeom>
          <a:noFill/>
          <a:ln w="57150">
            <a:solidFill>
              <a:srgbClr val="FFC000"/>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12">
            <a:extLst>
              <a:ext uri="{FF2B5EF4-FFF2-40B4-BE49-F238E27FC236}">
                <a16:creationId xmlns:a16="http://schemas.microsoft.com/office/drawing/2014/main" id="{F661FC95-5EC4-AF3F-E8BE-263535DA2936}"/>
              </a:ext>
            </a:extLst>
          </p:cNvPr>
          <p:cNvSpPr>
            <a:spLocks noGrp="1"/>
          </p:cNvSpPr>
          <p:nvPr>
            <p:ph type="sldNum" sz="quarter" idx="12"/>
          </p:nvPr>
        </p:nvSpPr>
        <p:spPr/>
        <p:txBody>
          <a:bodyPr/>
          <a:lstStyle/>
          <a:p>
            <a:fld id="{ADFA4485-E86D-437E-B4E8-8C05D7EEEFF7}" type="slidenum">
              <a:rPr lang="en-US" smtClean="0"/>
              <a:t>3</a:t>
            </a:fld>
            <a:endParaRPr lang="en-US"/>
          </a:p>
        </p:txBody>
      </p:sp>
    </p:spTree>
    <p:extLst>
      <p:ext uri="{BB962C8B-B14F-4D97-AF65-F5344CB8AC3E}">
        <p14:creationId xmlns:p14="http://schemas.microsoft.com/office/powerpoint/2010/main" val="2893023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15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77114"/>
          </a:xfrm>
        </p:spPr>
        <p:txBody>
          <a:bodyPr>
            <a:normAutofit/>
          </a:bodyPr>
          <a:lstStyle/>
          <a:p>
            <a:r>
              <a:rPr lang="en-US" sz="3200" b="1" dirty="0"/>
              <a:t>Magnetic Induction</a:t>
            </a:r>
          </a:p>
        </p:txBody>
      </p:sp>
      <p:sp>
        <p:nvSpPr>
          <p:cNvPr id="4" name="Rectangle 3">
            <a:extLst>
              <a:ext uri="{FF2B5EF4-FFF2-40B4-BE49-F238E27FC236}">
                <a16:creationId xmlns:a16="http://schemas.microsoft.com/office/drawing/2014/main" id="{8DFC6E55-B3D8-49A5-A918-A0C1C46EEF79}"/>
              </a:ext>
            </a:extLst>
          </p:cNvPr>
          <p:cNvSpPr/>
          <p:nvPr/>
        </p:nvSpPr>
        <p:spPr>
          <a:xfrm>
            <a:off x="457200" y="5262463"/>
            <a:ext cx="8154027" cy="461665"/>
          </a:xfrm>
          <a:prstGeom prst="rect">
            <a:avLst/>
          </a:prstGeom>
        </p:spPr>
        <p:txBody>
          <a:bodyPr wrap="none">
            <a:spAutoFit/>
          </a:bodyPr>
          <a:lstStyle/>
          <a:p>
            <a:r>
              <a:rPr lang="en-US" sz="2400" b="1" dirty="0">
                <a:solidFill>
                  <a:srgbClr val="0070C0"/>
                </a:solidFill>
              </a:rPr>
              <a:t>How large is the induced field/current; and in which direction?</a:t>
            </a:r>
          </a:p>
        </p:txBody>
      </p:sp>
      <p:sp>
        <p:nvSpPr>
          <p:cNvPr id="5" name="Text Box 11"/>
          <p:cNvSpPr txBox="1">
            <a:spLocks noChangeArrowheads="1"/>
          </p:cNvSpPr>
          <p:nvPr/>
        </p:nvSpPr>
        <p:spPr bwMode="auto">
          <a:xfrm>
            <a:off x="6602506" y="2756647"/>
            <a:ext cx="2238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Michael Faraday</a:t>
            </a:r>
          </a:p>
        </p:txBody>
      </p:sp>
      <p:sp>
        <p:nvSpPr>
          <p:cNvPr id="7" name="Rectangle 6"/>
          <p:cNvSpPr/>
          <p:nvPr/>
        </p:nvSpPr>
        <p:spPr>
          <a:xfrm>
            <a:off x="638568" y="944526"/>
            <a:ext cx="5422165" cy="707886"/>
          </a:xfrm>
          <a:prstGeom prst="rect">
            <a:avLst/>
          </a:prstGeom>
        </p:spPr>
        <p:txBody>
          <a:bodyPr wrap="square">
            <a:spAutoFit/>
          </a:bodyPr>
          <a:lstStyle/>
          <a:p>
            <a:r>
              <a:rPr lang="en-US" sz="2000" dirty="0"/>
              <a:t>In 1831, Faraday discovered that a changing magnetic field creates an electric field:</a:t>
            </a:r>
          </a:p>
        </p:txBody>
      </p:sp>
      <p:sp>
        <p:nvSpPr>
          <p:cNvPr id="9" name="Rectangle 8"/>
          <p:cNvSpPr/>
          <p:nvPr/>
        </p:nvSpPr>
        <p:spPr>
          <a:xfrm>
            <a:off x="-168616" y="1895660"/>
            <a:ext cx="6034284" cy="2862322"/>
          </a:xfrm>
          <a:prstGeom prst="rect">
            <a:avLst/>
          </a:prstGeom>
        </p:spPr>
        <p:txBody>
          <a:bodyPr wrap="square">
            <a:spAutoFit/>
          </a:bodyPr>
          <a:lstStyle/>
          <a:p>
            <a:pPr marL="800100" lvl="1" indent="-342900">
              <a:buFontTx/>
              <a:buChar char="-"/>
            </a:pPr>
            <a:r>
              <a:rPr lang="en-US" sz="2000" dirty="0"/>
              <a:t>This phenomenon of inducing an electric current using a changing magnetic field is called </a:t>
            </a:r>
            <a:r>
              <a:rPr lang="en-US" sz="2000" b="1" i="1" dirty="0"/>
              <a:t>magnetic induction.</a:t>
            </a:r>
          </a:p>
          <a:p>
            <a:pPr marL="800100" lvl="1" indent="-342900">
              <a:buFontTx/>
              <a:buChar char="-"/>
            </a:pPr>
            <a:endParaRPr lang="en-US" sz="2000" b="1" i="1" dirty="0"/>
          </a:p>
          <a:p>
            <a:pPr marL="800100" lvl="1" indent="-342900">
              <a:buFontTx/>
              <a:buChar char="-"/>
            </a:pPr>
            <a:r>
              <a:rPr lang="en-US" sz="2000" dirty="0"/>
              <a:t>It can be used to induce a current in a closed loop of wire without using a battery.</a:t>
            </a:r>
          </a:p>
          <a:p>
            <a:pPr marL="800100" lvl="1" indent="-342900">
              <a:buFontTx/>
              <a:buChar char="-"/>
            </a:pPr>
            <a:endParaRPr lang="en-US" sz="2000" dirty="0"/>
          </a:p>
          <a:p>
            <a:pPr marL="800100" lvl="1" indent="-342900">
              <a:buFontTx/>
              <a:buChar char="-"/>
            </a:pPr>
            <a:r>
              <a:rPr lang="en-US" sz="2000" dirty="0"/>
              <a:t>Faraday’s discovery relates electricity and magnetism in a fundamental way. </a:t>
            </a:r>
          </a:p>
        </p:txBody>
      </p:sp>
      <p:pic>
        <p:nvPicPr>
          <p:cNvPr id="9220" name="Picture 4" descr="Michael Faraday, Inventor of the Electric Mot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04965" y="735105"/>
            <a:ext cx="2891599" cy="1970624"/>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EBD26D66-C13C-B52E-955D-AFEDE5C59ED0}"/>
              </a:ext>
            </a:extLst>
          </p:cNvPr>
          <p:cNvSpPr>
            <a:spLocks noGrp="1"/>
          </p:cNvSpPr>
          <p:nvPr>
            <p:ph type="sldNum" sz="quarter" idx="12"/>
          </p:nvPr>
        </p:nvSpPr>
        <p:spPr/>
        <p:txBody>
          <a:bodyPr/>
          <a:lstStyle/>
          <a:p>
            <a:fld id="{ADFA4485-E86D-437E-B4E8-8C05D7EEEFF7}" type="slidenum">
              <a:rPr lang="en-US" smtClean="0"/>
              <a:t>4</a:t>
            </a:fld>
            <a:endParaRPr lang="en-US"/>
          </a:p>
        </p:txBody>
      </p:sp>
    </p:spTree>
    <p:extLst>
      <p:ext uri="{BB962C8B-B14F-4D97-AF65-F5344CB8AC3E}">
        <p14:creationId xmlns:p14="http://schemas.microsoft.com/office/powerpoint/2010/main" val="31468296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1054"/>
            <a:ext cx="8229600" cy="632205"/>
          </a:xfrm>
        </p:spPr>
        <p:txBody>
          <a:bodyPr>
            <a:normAutofit/>
          </a:bodyPr>
          <a:lstStyle/>
          <a:p>
            <a:r>
              <a:rPr lang="en-US" sz="3200" b="1" dirty="0"/>
              <a:t>Magnetic Flux</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286000"/>
            <a:ext cx="4800600" cy="32766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7" name="TextBox 6"/>
              <p:cNvSpPr txBox="1"/>
              <p:nvPr/>
            </p:nvSpPr>
            <p:spPr>
              <a:xfrm rot="823158">
                <a:off x="3992520" y="4633939"/>
                <a:ext cx="1066800" cy="369332"/>
              </a:xfrm>
              <a:prstGeom prst="rect">
                <a:avLst/>
              </a:prstGeom>
              <a:noFill/>
            </p:spPr>
            <p:txBody>
              <a:bodyPr wrap="square" rtlCol="0">
                <a:spAutoFit/>
              </a:bodyPr>
              <a:lstStyle/>
              <a:p>
                <a:r>
                  <a:rPr lang="en-US" b="1" dirty="0"/>
                  <a:t>Area, </a:t>
                </a:r>
                <a14:m>
                  <m:oMath xmlns:m="http://schemas.openxmlformats.org/officeDocument/2006/math">
                    <m:r>
                      <a:rPr lang="en-US" b="1" i="1" smtClean="0">
                        <a:latin typeface="Cambria Math"/>
                      </a:rPr>
                      <m:t>𝑨</m:t>
                    </m:r>
                  </m:oMath>
                </a14:m>
                <a:endParaRPr lang="en-US" b="1" dirty="0"/>
              </a:p>
            </p:txBody>
          </p:sp>
        </mc:Choice>
        <mc:Fallback xmlns="">
          <p:sp>
            <p:nvSpPr>
              <p:cNvPr id="7" name="TextBox 6"/>
              <p:cNvSpPr txBox="1">
                <a:spLocks noRot="1" noChangeAspect="1" noMove="1" noResize="1" noEditPoints="1" noAdjustHandles="1" noChangeArrowheads="1" noChangeShapeType="1" noTextEdit="1"/>
              </p:cNvSpPr>
              <p:nvPr/>
            </p:nvSpPr>
            <p:spPr>
              <a:xfrm rot="823158">
                <a:off x="3992520" y="4633939"/>
                <a:ext cx="1066800" cy="369332"/>
              </a:xfrm>
              <a:prstGeom prst="rect">
                <a:avLst/>
              </a:prstGeom>
              <a:blipFill>
                <a:blip r:embed="rId3"/>
                <a:stretch>
                  <a:fillRect l="-6486" t="-6931" b="-3960"/>
                </a:stretch>
              </a:blipFill>
            </p:spPr>
            <p:txBody>
              <a:bodyPr/>
              <a:lstStyle/>
              <a:p>
                <a:r>
                  <a:rPr lang="en-US">
                    <a:noFill/>
                  </a:rPr>
                  <a:t> </a:t>
                </a:r>
              </a:p>
            </p:txBody>
          </p:sp>
        </mc:Fallback>
      </mc:AlternateContent>
      <p:sp>
        <p:nvSpPr>
          <p:cNvPr id="5" name="Rectangle 4"/>
          <p:cNvSpPr/>
          <p:nvPr/>
        </p:nvSpPr>
        <p:spPr>
          <a:xfrm>
            <a:off x="381000" y="990600"/>
            <a:ext cx="8229600" cy="1015663"/>
          </a:xfrm>
          <a:prstGeom prst="rect">
            <a:avLst/>
          </a:prstGeom>
        </p:spPr>
        <p:txBody>
          <a:bodyPr wrap="square">
            <a:spAutoFit/>
          </a:bodyPr>
          <a:lstStyle/>
          <a:p>
            <a:r>
              <a:rPr lang="en-US" sz="2000" dirty="0"/>
              <a:t>Magnetic flux is the “number” of magnetic field lines intersecting a surface:</a:t>
            </a:r>
          </a:p>
          <a:p>
            <a:endParaRPr lang="en-US" sz="2000" dirty="0"/>
          </a:p>
          <a:p>
            <a:r>
              <a:rPr lang="en-US" sz="2000" dirty="0"/>
              <a:t>Strength of magnetic field = </a:t>
            </a:r>
            <a:r>
              <a:rPr lang="en-US" sz="2000" b="1" i="1" dirty="0"/>
              <a:t>magnetic flux density</a:t>
            </a:r>
          </a:p>
        </p:txBody>
      </p:sp>
      <p:sp>
        <p:nvSpPr>
          <p:cNvPr id="6" name="TextBox 5"/>
          <p:cNvSpPr txBox="1"/>
          <p:nvPr/>
        </p:nvSpPr>
        <p:spPr>
          <a:xfrm>
            <a:off x="685800" y="6019800"/>
            <a:ext cx="7530523" cy="369332"/>
          </a:xfrm>
          <a:prstGeom prst="rect">
            <a:avLst/>
          </a:prstGeom>
          <a:noFill/>
        </p:spPr>
        <p:txBody>
          <a:bodyPr wrap="none" rtlCol="0">
            <a:spAutoFit/>
          </a:bodyPr>
          <a:lstStyle/>
          <a:p>
            <a:r>
              <a:rPr lang="en-US" dirty="0"/>
              <a:t>Analogy: water flux through some area, depends on </a:t>
            </a:r>
            <a:r>
              <a:rPr lang="en-US" i="1" dirty="0"/>
              <a:t>area</a:t>
            </a:r>
            <a:r>
              <a:rPr lang="en-US" dirty="0"/>
              <a:t> and </a:t>
            </a:r>
            <a:r>
              <a:rPr lang="en-US" i="1" dirty="0"/>
              <a:t>velocity</a:t>
            </a:r>
            <a:r>
              <a:rPr lang="en-US" dirty="0"/>
              <a:t> of water.</a:t>
            </a:r>
          </a:p>
        </p:txBody>
      </p:sp>
      <p:sp>
        <p:nvSpPr>
          <p:cNvPr id="3" name="Slide Number Placeholder 2">
            <a:extLst>
              <a:ext uri="{FF2B5EF4-FFF2-40B4-BE49-F238E27FC236}">
                <a16:creationId xmlns:a16="http://schemas.microsoft.com/office/drawing/2014/main" id="{2F8C87AB-F5D2-7FF5-BFD7-8BE6086F0571}"/>
              </a:ext>
            </a:extLst>
          </p:cNvPr>
          <p:cNvSpPr>
            <a:spLocks noGrp="1"/>
          </p:cNvSpPr>
          <p:nvPr>
            <p:ph type="sldNum" sz="quarter" idx="12"/>
          </p:nvPr>
        </p:nvSpPr>
        <p:spPr/>
        <p:txBody>
          <a:bodyPr/>
          <a:lstStyle/>
          <a:p>
            <a:fld id="{ADFA4485-E86D-437E-B4E8-8C05D7EEEFF7}" type="slidenum">
              <a:rPr lang="en-US" smtClean="0"/>
              <a:t>5</a:t>
            </a:fld>
            <a:endParaRPr lang="en-US"/>
          </a:p>
        </p:txBody>
      </p:sp>
    </p:spTree>
    <p:extLst>
      <p:ext uri="{BB962C8B-B14F-4D97-AF65-F5344CB8AC3E}">
        <p14:creationId xmlns:p14="http://schemas.microsoft.com/office/powerpoint/2010/main" val="1398905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7-02-22 at 11.52.45 AM.png">
            <a:extLst>
              <a:ext uri="{FF2B5EF4-FFF2-40B4-BE49-F238E27FC236}">
                <a16:creationId xmlns:a16="http://schemas.microsoft.com/office/drawing/2014/main" id="{A96307FF-F197-4958-839A-A59C26B867A3}"/>
              </a:ext>
            </a:extLst>
          </p:cNvPr>
          <p:cNvPicPr>
            <a:picLocks noChangeAspect="1"/>
          </p:cNvPicPr>
          <p:nvPr/>
        </p:nvPicPr>
        <p:blipFill rotWithShape="1">
          <a:blip r:embed="rId2">
            <a:extLst>
              <a:ext uri="{28A0092B-C50C-407E-A947-70E740481C1C}">
                <a14:useLocalDpi xmlns:a14="http://schemas.microsoft.com/office/drawing/2010/main" val="0"/>
              </a:ext>
            </a:extLst>
          </a:blip>
          <a:srcRect l="12658" t="888" r="15284" b="49180"/>
          <a:stretch/>
        </p:blipFill>
        <p:spPr>
          <a:xfrm>
            <a:off x="381000" y="1981199"/>
            <a:ext cx="5029200" cy="1848713"/>
          </a:xfrm>
          <a:prstGeom prst="rect">
            <a:avLst/>
          </a:prstGeom>
        </p:spPr>
      </p:pic>
      <p:sp>
        <p:nvSpPr>
          <p:cNvPr id="2" name="Title 1"/>
          <p:cNvSpPr>
            <a:spLocks noGrp="1"/>
          </p:cNvSpPr>
          <p:nvPr>
            <p:ph type="title"/>
          </p:nvPr>
        </p:nvSpPr>
        <p:spPr>
          <a:xfrm>
            <a:off x="381000" y="123612"/>
            <a:ext cx="8229600" cy="868362"/>
          </a:xfrm>
        </p:spPr>
        <p:txBody>
          <a:bodyPr>
            <a:normAutofit/>
          </a:bodyPr>
          <a:lstStyle/>
          <a:p>
            <a:r>
              <a:rPr lang="en-US" b="1" dirty="0"/>
              <a:t>Magnetic Flux</a:t>
            </a:r>
          </a:p>
        </p:txBody>
      </p:sp>
      <p:sp>
        <p:nvSpPr>
          <p:cNvPr id="3" name="Content Placeholder 2"/>
          <p:cNvSpPr>
            <a:spLocks noGrp="1"/>
          </p:cNvSpPr>
          <p:nvPr>
            <p:ph idx="1"/>
          </p:nvPr>
        </p:nvSpPr>
        <p:spPr>
          <a:xfrm>
            <a:off x="228600" y="1447800"/>
            <a:ext cx="5257800" cy="685800"/>
          </a:xfrm>
        </p:spPr>
        <p:txBody>
          <a:bodyPr>
            <a:normAutofit/>
          </a:bodyPr>
          <a:lstStyle/>
          <a:p>
            <a:pPr marL="0" indent="0">
              <a:buNone/>
            </a:pPr>
            <a:r>
              <a:rPr lang="en-US" sz="2000" dirty="0"/>
              <a:t>More generally, magnetic flux through a region: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5968" y="1066800"/>
            <a:ext cx="3129294" cy="5356623"/>
          </a:xfrm>
          <a:prstGeom prst="rect">
            <a:avLst/>
          </a:prstGeom>
        </p:spPr>
      </p:pic>
      <p:pic>
        <p:nvPicPr>
          <p:cNvPr id="6" name="Picture 5" descr="Screen Shot 2017-02-22 at 11.52.45 AM.png">
            <a:extLst>
              <a:ext uri="{FF2B5EF4-FFF2-40B4-BE49-F238E27FC236}">
                <a16:creationId xmlns:a16="http://schemas.microsoft.com/office/drawing/2014/main" id="{A96307FF-F197-4958-839A-A59C26B867A3}"/>
              </a:ext>
            </a:extLst>
          </p:cNvPr>
          <p:cNvPicPr>
            <a:picLocks noChangeAspect="1"/>
          </p:cNvPicPr>
          <p:nvPr/>
        </p:nvPicPr>
        <p:blipFill rotWithShape="1">
          <a:blip r:embed="rId2">
            <a:extLst>
              <a:ext uri="{28A0092B-C50C-407E-A947-70E740481C1C}">
                <a14:useLocalDpi xmlns:a14="http://schemas.microsoft.com/office/drawing/2010/main" val="0"/>
              </a:ext>
            </a:extLst>
          </a:blip>
          <a:srcRect t="50150"/>
          <a:stretch/>
        </p:blipFill>
        <p:spPr>
          <a:xfrm>
            <a:off x="598170" y="4363311"/>
            <a:ext cx="4495800" cy="1188904"/>
          </a:xfrm>
          <a:prstGeom prst="rect">
            <a:avLst/>
          </a:prstGeom>
        </p:spPr>
      </p:pic>
      <p:sp>
        <p:nvSpPr>
          <p:cNvPr id="7" name="Rectangle 6"/>
          <p:cNvSpPr/>
          <p:nvPr/>
        </p:nvSpPr>
        <p:spPr>
          <a:xfrm>
            <a:off x="1920240" y="4282439"/>
            <a:ext cx="18288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3EBD893C-B1B4-D104-E480-6BC8745348A7}"/>
              </a:ext>
            </a:extLst>
          </p:cNvPr>
          <p:cNvSpPr>
            <a:spLocks noGrp="1"/>
          </p:cNvSpPr>
          <p:nvPr>
            <p:ph type="sldNum" sz="quarter" idx="12"/>
          </p:nvPr>
        </p:nvSpPr>
        <p:spPr/>
        <p:txBody>
          <a:bodyPr/>
          <a:lstStyle/>
          <a:p>
            <a:fld id="{200B2350-5261-4F5C-9DF5-EF0D264FC8D2}" type="slidenum">
              <a:rPr lang="en-US" smtClean="0"/>
              <a:pPr/>
              <a:t>6</a:t>
            </a:fld>
            <a:endParaRPr lang="en-US" dirty="0"/>
          </a:p>
        </p:txBody>
      </p:sp>
    </p:spTree>
    <p:extLst>
      <p:ext uri="{BB962C8B-B14F-4D97-AF65-F5344CB8AC3E}">
        <p14:creationId xmlns:p14="http://schemas.microsoft.com/office/powerpoint/2010/main" val="2435250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68362"/>
          </a:xfrm>
        </p:spPr>
        <p:txBody>
          <a:bodyPr>
            <a:normAutofit/>
          </a:bodyPr>
          <a:lstStyle/>
          <a:p>
            <a:r>
              <a:rPr lang="en-US" b="1" dirty="0"/>
              <a:t>Direction of the Induced Current</a:t>
            </a:r>
          </a:p>
        </p:txBody>
      </p:sp>
      <p:pic>
        <p:nvPicPr>
          <p:cNvPr id="4" name="Picture 3">
            <a:extLst>
              <a:ext uri="{FF2B5EF4-FFF2-40B4-BE49-F238E27FC236}">
                <a16:creationId xmlns:a16="http://schemas.microsoft.com/office/drawing/2014/main" id="{D753BE70-DB2C-4350-B008-7B73A158F616}"/>
              </a:ext>
            </a:extLst>
          </p:cNvPr>
          <p:cNvPicPr>
            <a:picLocks noChangeAspect="1"/>
          </p:cNvPicPr>
          <p:nvPr/>
        </p:nvPicPr>
        <p:blipFill>
          <a:blip r:embed="rId2"/>
          <a:stretch>
            <a:fillRect/>
          </a:stretch>
        </p:blipFill>
        <p:spPr>
          <a:xfrm>
            <a:off x="293427" y="2774845"/>
            <a:ext cx="8675427" cy="1301314"/>
          </a:xfrm>
          <a:prstGeom prst="rect">
            <a:avLst/>
          </a:prstGeom>
        </p:spPr>
      </p:pic>
      <p:sp>
        <p:nvSpPr>
          <p:cNvPr id="5" name="Rectangle 4">
            <a:extLst>
              <a:ext uri="{FF2B5EF4-FFF2-40B4-BE49-F238E27FC236}">
                <a16:creationId xmlns:a16="http://schemas.microsoft.com/office/drawing/2014/main" id="{5A21C3E6-101A-4103-87FA-0A5657B0DC15}"/>
              </a:ext>
            </a:extLst>
          </p:cNvPr>
          <p:cNvSpPr/>
          <p:nvPr/>
        </p:nvSpPr>
        <p:spPr>
          <a:xfrm>
            <a:off x="533400" y="1524000"/>
            <a:ext cx="7696200" cy="707886"/>
          </a:xfrm>
          <a:prstGeom prst="rect">
            <a:avLst/>
          </a:prstGeom>
        </p:spPr>
        <p:txBody>
          <a:bodyPr wrap="square">
            <a:spAutoFit/>
          </a:bodyPr>
          <a:lstStyle/>
          <a:p>
            <a:r>
              <a:rPr lang="en-US" sz="2000" dirty="0"/>
              <a:t>Change in magnetic flux induces an </a:t>
            </a:r>
            <a:r>
              <a:rPr lang="en-US" sz="2000" dirty="0" err="1"/>
              <a:t>e.m.f.</a:t>
            </a:r>
            <a:r>
              <a:rPr lang="en-US" sz="2000" dirty="0"/>
              <a:t> and therefore a current in a closed loop (made out of metal).</a:t>
            </a:r>
          </a:p>
        </p:txBody>
      </p:sp>
      <p:sp>
        <p:nvSpPr>
          <p:cNvPr id="6" name="Rectangle 5">
            <a:extLst>
              <a:ext uri="{FF2B5EF4-FFF2-40B4-BE49-F238E27FC236}">
                <a16:creationId xmlns:a16="http://schemas.microsoft.com/office/drawing/2014/main" id="{F66887B0-ACF2-4A57-81AE-FCD8EF1C2457}"/>
              </a:ext>
            </a:extLst>
          </p:cNvPr>
          <p:cNvSpPr/>
          <p:nvPr/>
        </p:nvSpPr>
        <p:spPr>
          <a:xfrm>
            <a:off x="228600" y="2667000"/>
            <a:ext cx="8675428" cy="1517005"/>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62000" y="4419600"/>
            <a:ext cx="7239000" cy="369332"/>
          </a:xfrm>
          <a:prstGeom prst="rect">
            <a:avLst/>
          </a:prstGeom>
        </p:spPr>
        <p:txBody>
          <a:bodyPr wrap="square">
            <a:spAutoFit/>
          </a:bodyPr>
          <a:lstStyle/>
          <a:p>
            <a:r>
              <a:rPr lang="en-US" dirty="0">
                <a:sym typeface="Wingdings" panose="05000000000000000000" pitchFamily="2" charset="2"/>
              </a:rPr>
              <a:t> </a:t>
            </a:r>
            <a:r>
              <a:rPr lang="en-US" dirty="0"/>
              <a:t>Magnetic fields/flux have “inertia” and would prefer to remain constant.</a:t>
            </a:r>
          </a:p>
        </p:txBody>
      </p:sp>
      <p:sp>
        <p:nvSpPr>
          <p:cNvPr id="3" name="Slide Number Placeholder 2">
            <a:extLst>
              <a:ext uri="{FF2B5EF4-FFF2-40B4-BE49-F238E27FC236}">
                <a16:creationId xmlns:a16="http://schemas.microsoft.com/office/drawing/2014/main" id="{40EBC1BE-44CD-40F2-52D4-097201F0FD39}"/>
              </a:ext>
            </a:extLst>
          </p:cNvPr>
          <p:cNvSpPr>
            <a:spLocks noGrp="1"/>
          </p:cNvSpPr>
          <p:nvPr>
            <p:ph type="sldNum" sz="quarter" idx="12"/>
          </p:nvPr>
        </p:nvSpPr>
        <p:spPr/>
        <p:txBody>
          <a:bodyPr/>
          <a:lstStyle/>
          <a:p>
            <a:fld id="{ADFA4485-E86D-437E-B4E8-8C05D7EEEFF7}" type="slidenum">
              <a:rPr lang="en-US" smtClean="0"/>
              <a:t>7</a:t>
            </a:fld>
            <a:endParaRPr lang="en-US"/>
          </a:p>
        </p:txBody>
      </p:sp>
    </p:spTree>
    <p:extLst>
      <p:ext uri="{BB962C8B-B14F-4D97-AF65-F5344CB8AC3E}">
        <p14:creationId xmlns:p14="http://schemas.microsoft.com/office/powerpoint/2010/main" val="1194501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76199"/>
            <a:ext cx="8991600" cy="675383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Rectangle 4"/>
          <p:cNvSpPr/>
          <p:nvPr/>
        </p:nvSpPr>
        <p:spPr>
          <a:xfrm>
            <a:off x="8077200" y="6019800"/>
            <a:ext cx="6096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D563496-6DDC-4329-B086-72E6243B68F7}"/>
              </a:ext>
            </a:extLst>
          </p:cNvPr>
          <p:cNvSpPr/>
          <p:nvPr/>
        </p:nvSpPr>
        <p:spPr>
          <a:xfrm>
            <a:off x="6019800" y="304800"/>
            <a:ext cx="45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43256C00-3F14-40B9-3011-6BF067B745D0}"/>
              </a:ext>
            </a:extLst>
          </p:cNvPr>
          <p:cNvSpPr>
            <a:spLocks noGrp="1"/>
          </p:cNvSpPr>
          <p:nvPr>
            <p:ph type="sldNum" sz="quarter" idx="12"/>
          </p:nvPr>
        </p:nvSpPr>
        <p:spPr/>
        <p:txBody>
          <a:bodyPr/>
          <a:lstStyle/>
          <a:p>
            <a:fld id="{ADFA4485-E86D-437E-B4E8-8C05D7EEEFF7}" type="slidenum">
              <a:rPr lang="en-US" smtClean="0"/>
              <a:t>8</a:t>
            </a:fld>
            <a:endParaRPr lang="en-US"/>
          </a:p>
        </p:txBody>
      </p:sp>
    </p:spTree>
    <p:extLst>
      <p:ext uri="{BB962C8B-B14F-4D97-AF65-F5344CB8AC3E}">
        <p14:creationId xmlns:p14="http://schemas.microsoft.com/office/powerpoint/2010/main" val="1045210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9525"/>
            <a:ext cx="8963025" cy="674853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Rectangle 4"/>
          <p:cNvSpPr/>
          <p:nvPr/>
        </p:nvSpPr>
        <p:spPr>
          <a:xfrm>
            <a:off x="8229600" y="5962650"/>
            <a:ext cx="6096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C1EC50C-DE73-420E-AD5F-85104BD4A7F3}"/>
              </a:ext>
            </a:extLst>
          </p:cNvPr>
          <p:cNvSpPr/>
          <p:nvPr/>
        </p:nvSpPr>
        <p:spPr>
          <a:xfrm>
            <a:off x="3886200" y="152400"/>
            <a:ext cx="3810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Explosion: 14 Points 1">
            <a:extLst>
              <a:ext uri="{FF2B5EF4-FFF2-40B4-BE49-F238E27FC236}">
                <a16:creationId xmlns:a16="http://schemas.microsoft.com/office/drawing/2014/main" id="{B2F4292C-ACD3-EE6E-4D9F-2965F1ED46CC}"/>
              </a:ext>
            </a:extLst>
          </p:cNvPr>
          <p:cNvSpPr/>
          <p:nvPr/>
        </p:nvSpPr>
        <p:spPr>
          <a:xfrm>
            <a:off x="8524875" y="50800"/>
            <a:ext cx="552450" cy="552450"/>
          </a:xfrm>
          <a:prstGeom prst="irregularSeal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
            </a:r>
          </a:p>
        </p:txBody>
      </p:sp>
      <p:sp>
        <p:nvSpPr>
          <p:cNvPr id="3" name="Slide Number Placeholder 2">
            <a:extLst>
              <a:ext uri="{FF2B5EF4-FFF2-40B4-BE49-F238E27FC236}">
                <a16:creationId xmlns:a16="http://schemas.microsoft.com/office/drawing/2014/main" id="{CA65F1E5-3456-3761-45FD-69CBB898F522}"/>
              </a:ext>
            </a:extLst>
          </p:cNvPr>
          <p:cNvSpPr>
            <a:spLocks noGrp="1"/>
          </p:cNvSpPr>
          <p:nvPr>
            <p:ph type="sldNum" sz="quarter" idx="12"/>
          </p:nvPr>
        </p:nvSpPr>
        <p:spPr/>
        <p:txBody>
          <a:bodyPr/>
          <a:lstStyle/>
          <a:p>
            <a:fld id="{ADFA4485-E86D-437E-B4E8-8C05D7EEEFF7}" type="slidenum">
              <a:rPr lang="en-US" smtClean="0"/>
              <a:t>9</a:t>
            </a:fld>
            <a:endParaRPr lang="en-US"/>
          </a:p>
        </p:txBody>
      </p:sp>
    </p:spTree>
    <p:extLst>
      <p:ext uri="{BB962C8B-B14F-4D97-AF65-F5344CB8AC3E}">
        <p14:creationId xmlns:p14="http://schemas.microsoft.com/office/powerpoint/2010/main" val="2566290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8C2B18-F853-40C8-B9DE-F8CBE8CD99F6}"/>
              </a:ext>
            </a:extLst>
          </p:cNvPr>
          <p:cNvSpPr/>
          <p:nvPr/>
        </p:nvSpPr>
        <p:spPr>
          <a:xfrm>
            <a:off x="1143000" y="30228"/>
            <a:ext cx="6400800" cy="584775"/>
          </a:xfrm>
          <a:prstGeom prst="rect">
            <a:avLst/>
          </a:prstGeom>
        </p:spPr>
        <p:txBody>
          <a:bodyPr wrap="square">
            <a:spAutoFit/>
          </a:bodyPr>
          <a:lstStyle/>
          <a:p>
            <a:r>
              <a:rPr lang="en-US" sz="3200" b="1" dirty="0"/>
              <a:t>	Examples of changing flux</a:t>
            </a:r>
          </a:p>
        </p:txBody>
      </p:sp>
      <p:pic>
        <p:nvPicPr>
          <p:cNvPr id="7" name="Picture 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066800"/>
            <a:ext cx="8780463" cy="1785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1143000" y="3505200"/>
            <a:ext cx="6663619" cy="369332"/>
          </a:xfrm>
          <a:prstGeom prst="rect">
            <a:avLst/>
          </a:prstGeom>
          <a:noFill/>
        </p:spPr>
        <p:txBody>
          <a:bodyPr wrap="none" rtlCol="0">
            <a:spAutoFit/>
          </a:bodyPr>
          <a:lstStyle/>
          <a:p>
            <a:r>
              <a:rPr lang="en-US" b="1" dirty="0"/>
              <a:t>Q: </a:t>
            </a:r>
            <a:r>
              <a:rPr lang="en-US" dirty="0"/>
              <a:t>When a loop is at location </a:t>
            </a:r>
            <a:r>
              <a:rPr lang="en-US" b="1" dirty="0"/>
              <a:t>2</a:t>
            </a:r>
            <a:r>
              <a:rPr lang="en-US" dirty="0"/>
              <a:t>, what is the direction of current in it? </a:t>
            </a:r>
            <a:endParaRPr lang="en-US" b="1" dirty="0"/>
          </a:p>
        </p:txBody>
      </p:sp>
      <p:sp>
        <p:nvSpPr>
          <p:cNvPr id="9" name="TextBox 8"/>
          <p:cNvSpPr txBox="1"/>
          <p:nvPr/>
        </p:nvSpPr>
        <p:spPr>
          <a:xfrm>
            <a:off x="990600" y="2819400"/>
            <a:ext cx="301686" cy="369332"/>
          </a:xfrm>
          <a:prstGeom prst="rect">
            <a:avLst/>
          </a:prstGeom>
          <a:noFill/>
        </p:spPr>
        <p:txBody>
          <a:bodyPr wrap="none" rtlCol="0">
            <a:spAutoFit/>
          </a:bodyPr>
          <a:lstStyle/>
          <a:p>
            <a:r>
              <a:rPr lang="en-US" b="1" dirty="0"/>
              <a:t>1</a:t>
            </a:r>
          </a:p>
        </p:txBody>
      </p:sp>
      <p:sp>
        <p:nvSpPr>
          <p:cNvPr id="11" name="TextBox 10"/>
          <p:cNvSpPr txBox="1"/>
          <p:nvPr/>
        </p:nvSpPr>
        <p:spPr>
          <a:xfrm>
            <a:off x="2514600" y="2819400"/>
            <a:ext cx="301686" cy="369332"/>
          </a:xfrm>
          <a:prstGeom prst="rect">
            <a:avLst/>
          </a:prstGeom>
          <a:noFill/>
        </p:spPr>
        <p:txBody>
          <a:bodyPr wrap="none" rtlCol="0">
            <a:spAutoFit/>
          </a:bodyPr>
          <a:lstStyle/>
          <a:p>
            <a:r>
              <a:rPr lang="en-US" b="1" dirty="0"/>
              <a:t>2</a:t>
            </a:r>
          </a:p>
        </p:txBody>
      </p:sp>
      <p:sp>
        <p:nvSpPr>
          <p:cNvPr id="12" name="TextBox 11"/>
          <p:cNvSpPr txBox="1"/>
          <p:nvPr/>
        </p:nvSpPr>
        <p:spPr>
          <a:xfrm>
            <a:off x="4419600" y="2819400"/>
            <a:ext cx="301686" cy="369332"/>
          </a:xfrm>
          <a:prstGeom prst="rect">
            <a:avLst/>
          </a:prstGeom>
          <a:noFill/>
        </p:spPr>
        <p:txBody>
          <a:bodyPr wrap="none" rtlCol="0">
            <a:spAutoFit/>
          </a:bodyPr>
          <a:lstStyle/>
          <a:p>
            <a:r>
              <a:rPr lang="en-US" b="1" dirty="0"/>
              <a:t>3</a:t>
            </a:r>
          </a:p>
        </p:txBody>
      </p:sp>
      <p:sp>
        <p:nvSpPr>
          <p:cNvPr id="13" name="TextBox 12"/>
          <p:cNvSpPr txBox="1"/>
          <p:nvPr/>
        </p:nvSpPr>
        <p:spPr>
          <a:xfrm>
            <a:off x="6172200" y="2819400"/>
            <a:ext cx="301686" cy="369332"/>
          </a:xfrm>
          <a:prstGeom prst="rect">
            <a:avLst/>
          </a:prstGeom>
          <a:noFill/>
        </p:spPr>
        <p:txBody>
          <a:bodyPr wrap="none" rtlCol="0">
            <a:spAutoFit/>
          </a:bodyPr>
          <a:lstStyle/>
          <a:p>
            <a:r>
              <a:rPr lang="en-US" b="1" dirty="0"/>
              <a:t>4</a:t>
            </a:r>
          </a:p>
        </p:txBody>
      </p:sp>
      <p:sp>
        <p:nvSpPr>
          <p:cNvPr id="14" name="TextBox 13"/>
          <p:cNvSpPr txBox="1"/>
          <p:nvPr/>
        </p:nvSpPr>
        <p:spPr>
          <a:xfrm>
            <a:off x="7851714" y="2819400"/>
            <a:ext cx="301686" cy="369332"/>
          </a:xfrm>
          <a:prstGeom prst="rect">
            <a:avLst/>
          </a:prstGeom>
          <a:noFill/>
        </p:spPr>
        <p:txBody>
          <a:bodyPr wrap="none" rtlCol="0">
            <a:spAutoFit/>
          </a:bodyPr>
          <a:lstStyle/>
          <a:p>
            <a:r>
              <a:rPr lang="en-US" b="1" dirty="0"/>
              <a:t>5</a:t>
            </a:r>
          </a:p>
        </p:txBody>
      </p:sp>
      <p:sp>
        <p:nvSpPr>
          <p:cNvPr id="10" name="TextBox 9"/>
          <p:cNvSpPr txBox="1"/>
          <p:nvPr/>
        </p:nvSpPr>
        <p:spPr>
          <a:xfrm>
            <a:off x="1676400" y="3962400"/>
            <a:ext cx="5489708" cy="369332"/>
          </a:xfrm>
          <a:prstGeom prst="rect">
            <a:avLst/>
          </a:prstGeom>
          <a:noFill/>
        </p:spPr>
        <p:txBody>
          <a:bodyPr wrap="none" rtlCol="0">
            <a:spAutoFit/>
          </a:bodyPr>
          <a:lstStyle/>
          <a:p>
            <a:r>
              <a:rPr lang="en-US" b="1" dirty="0"/>
              <a:t>A. </a:t>
            </a:r>
            <a:r>
              <a:rPr lang="en-US" dirty="0"/>
              <a:t>Clockwise	</a:t>
            </a:r>
            <a:r>
              <a:rPr lang="en-US" b="1" dirty="0"/>
              <a:t>B. </a:t>
            </a:r>
            <a:r>
              <a:rPr lang="en-US" dirty="0"/>
              <a:t>Counterclockwise	</a:t>
            </a:r>
            <a:r>
              <a:rPr lang="en-US" b="1" dirty="0"/>
              <a:t>C. </a:t>
            </a:r>
            <a:r>
              <a:rPr lang="en-US" dirty="0"/>
              <a:t> zero</a:t>
            </a:r>
            <a:endParaRPr lang="en-US" b="1" dirty="0"/>
          </a:p>
        </p:txBody>
      </p:sp>
      <p:sp>
        <p:nvSpPr>
          <p:cNvPr id="17" name="TextBox 16"/>
          <p:cNvSpPr txBox="1"/>
          <p:nvPr/>
        </p:nvSpPr>
        <p:spPr>
          <a:xfrm>
            <a:off x="1143000" y="4507468"/>
            <a:ext cx="6663619" cy="369332"/>
          </a:xfrm>
          <a:prstGeom prst="rect">
            <a:avLst/>
          </a:prstGeom>
          <a:noFill/>
        </p:spPr>
        <p:txBody>
          <a:bodyPr wrap="none" rtlCol="0">
            <a:spAutoFit/>
          </a:bodyPr>
          <a:lstStyle/>
          <a:p>
            <a:r>
              <a:rPr lang="en-US" b="1" dirty="0"/>
              <a:t>Q: </a:t>
            </a:r>
            <a:r>
              <a:rPr lang="en-US" dirty="0"/>
              <a:t>When a loop is at location </a:t>
            </a:r>
            <a:r>
              <a:rPr lang="en-US" b="1" dirty="0"/>
              <a:t>3</a:t>
            </a:r>
            <a:r>
              <a:rPr lang="en-US" dirty="0"/>
              <a:t>, what is the direction of current in it? </a:t>
            </a:r>
            <a:endParaRPr lang="en-US" b="1" dirty="0"/>
          </a:p>
        </p:txBody>
      </p:sp>
      <p:sp>
        <p:nvSpPr>
          <p:cNvPr id="18" name="TextBox 17"/>
          <p:cNvSpPr txBox="1"/>
          <p:nvPr/>
        </p:nvSpPr>
        <p:spPr>
          <a:xfrm>
            <a:off x="1676400" y="4964668"/>
            <a:ext cx="5489708" cy="369332"/>
          </a:xfrm>
          <a:prstGeom prst="rect">
            <a:avLst/>
          </a:prstGeom>
          <a:noFill/>
        </p:spPr>
        <p:txBody>
          <a:bodyPr wrap="none" rtlCol="0">
            <a:spAutoFit/>
          </a:bodyPr>
          <a:lstStyle/>
          <a:p>
            <a:r>
              <a:rPr lang="en-US" b="1" dirty="0"/>
              <a:t>A. </a:t>
            </a:r>
            <a:r>
              <a:rPr lang="en-US" dirty="0"/>
              <a:t>Clockwise	</a:t>
            </a:r>
            <a:r>
              <a:rPr lang="en-US" b="1" dirty="0"/>
              <a:t>B. </a:t>
            </a:r>
            <a:r>
              <a:rPr lang="en-US" dirty="0"/>
              <a:t>Counterclockwise	</a:t>
            </a:r>
            <a:r>
              <a:rPr lang="en-US" b="1" dirty="0"/>
              <a:t>C. </a:t>
            </a:r>
            <a:r>
              <a:rPr lang="en-US" dirty="0"/>
              <a:t> zero</a:t>
            </a:r>
            <a:endParaRPr lang="en-US" b="1" dirty="0"/>
          </a:p>
        </p:txBody>
      </p:sp>
      <p:sp>
        <p:nvSpPr>
          <p:cNvPr id="21" name="TextBox 20"/>
          <p:cNvSpPr txBox="1"/>
          <p:nvPr/>
        </p:nvSpPr>
        <p:spPr>
          <a:xfrm>
            <a:off x="1676400" y="6031468"/>
            <a:ext cx="5489708" cy="369332"/>
          </a:xfrm>
          <a:prstGeom prst="rect">
            <a:avLst/>
          </a:prstGeom>
          <a:noFill/>
        </p:spPr>
        <p:txBody>
          <a:bodyPr wrap="none" rtlCol="0">
            <a:spAutoFit/>
          </a:bodyPr>
          <a:lstStyle/>
          <a:p>
            <a:r>
              <a:rPr lang="en-US" b="1" dirty="0"/>
              <a:t>A. </a:t>
            </a:r>
            <a:r>
              <a:rPr lang="en-US" dirty="0"/>
              <a:t>Clockwise	</a:t>
            </a:r>
            <a:r>
              <a:rPr lang="en-US" b="1" dirty="0"/>
              <a:t>B. </a:t>
            </a:r>
            <a:r>
              <a:rPr lang="en-US" dirty="0"/>
              <a:t>Counterclockwise	</a:t>
            </a:r>
            <a:r>
              <a:rPr lang="en-US" b="1" dirty="0"/>
              <a:t>C. </a:t>
            </a:r>
            <a:r>
              <a:rPr lang="en-US" dirty="0"/>
              <a:t> zero</a:t>
            </a:r>
            <a:endParaRPr lang="en-US" b="1" dirty="0"/>
          </a:p>
        </p:txBody>
      </p:sp>
      <p:sp>
        <p:nvSpPr>
          <p:cNvPr id="15" name="TextBox 14"/>
          <p:cNvSpPr txBox="1"/>
          <p:nvPr/>
        </p:nvSpPr>
        <p:spPr>
          <a:xfrm>
            <a:off x="1676400" y="609600"/>
            <a:ext cx="6964342" cy="369332"/>
          </a:xfrm>
          <a:prstGeom prst="rect">
            <a:avLst/>
          </a:prstGeom>
          <a:noFill/>
        </p:spPr>
        <p:txBody>
          <a:bodyPr wrap="none" rtlCol="0">
            <a:spAutoFit/>
          </a:bodyPr>
          <a:lstStyle/>
          <a:p>
            <a:r>
              <a:rPr lang="en-US" dirty="0"/>
              <a:t>A conductive loop enters and passes the area of uniform magnetic field…</a:t>
            </a:r>
          </a:p>
        </p:txBody>
      </p:sp>
      <p:sp>
        <p:nvSpPr>
          <p:cNvPr id="2" name="Oval 1"/>
          <p:cNvSpPr/>
          <p:nvPr/>
        </p:nvSpPr>
        <p:spPr>
          <a:xfrm>
            <a:off x="3360420" y="3962400"/>
            <a:ext cx="480060" cy="36933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6172200" y="4984194"/>
            <a:ext cx="480060" cy="36933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1558290" y="6031468"/>
            <a:ext cx="480060" cy="369332"/>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p:cNvPicPr>
            <a:picLocks noChangeAspect="1"/>
          </p:cNvPicPr>
          <p:nvPr/>
        </p:nvPicPr>
        <p:blipFill>
          <a:blip r:embed="rId3"/>
          <a:stretch>
            <a:fillRect/>
          </a:stretch>
        </p:blipFill>
        <p:spPr>
          <a:xfrm>
            <a:off x="588993" y="3384828"/>
            <a:ext cx="552450" cy="552450"/>
          </a:xfrm>
          <a:prstGeom prst="rect">
            <a:avLst/>
          </a:prstGeom>
        </p:spPr>
      </p:pic>
      <p:pic>
        <p:nvPicPr>
          <p:cNvPr id="26" name="Picture 25"/>
          <p:cNvPicPr>
            <a:picLocks noChangeAspect="1"/>
          </p:cNvPicPr>
          <p:nvPr/>
        </p:nvPicPr>
        <p:blipFill>
          <a:blip r:embed="rId3"/>
          <a:stretch>
            <a:fillRect/>
          </a:stretch>
        </p:blipFill>
        <p:spPr>
          <a:xfrm>
            <a:off x="610102" y="4431744"/>
            <a:ext cx="552450" cy="552450"/>
          </a:xfrm>
          <a:prstGeom prst="rect">
            <a:avLst/>
          </a:prstGeom>
        </p:spPr>
      </p:pic>
      <p:grpSp>
        <p:nvGrpSpPr>
          <p:cNvPr id="3" name="Group 2"/>
          <p:cNvGrpSpPr/>
          <p:nvPr/>
        </p:nvGrpSpPr>
        <p:grpSpPr>
          <a:xfrm>
            <a:off x="610102" y="5509736"/>
            <a:ext cx="7196517" cy="552450"/>
            <a:chOff x="610102" y="5509736"/>
            <a:chExt cx="7196517" cy="552450"/>
          </a:xfrm>
        </p:grpSpPr>
        <p:sp>
          <p:nvSpPr>
            <p:cNvPr id="20" name="TextBox 19"/>
            <p:cNvSpPr txBox="1"/>
            <p:nvPr/>
          </p:nvSpPr>
          <p:spPr>
            <a:xfrm>
              <a:off x="1143000" y="5574268"/>
              <a:ext cx="6663619" cy="369332"/>
            </a:xfrm>
            <a:prstGeom prst="rect">
              <a:avLst/>
            </a:prstGeom>
            <a:noFill/>
          </p:spPr>
          <p:txBody>
            <a:bodyPr wrap="none" rtlCol="0">
              <a:spAutoFit/>
            </a:bodyPr>
            <a:lstStyle/>
            <a:p>
              <a:r>
                <a:rPr lang="en-US" b="1" dirty="0"/>
                <a:t>Q: </a:t>
              </a:r>
              <a:r>
                <a:rPr lang="en-US" dirty="0"/>
                <a:t>When a loop is at location </a:t>
              </a:r>
              <a:r>
                <a:rPr lang="en-US" b="1" dirty="0"/>
                <a:t>4</a:t>
              </a:r>
              <a:r>
                <a:rPr lang="en-US" dirty="0"/>
                <a:t>, what is the direction of current in it? </a:t>
              </a:r>
              <a:endParaRPr lang="en-US" b="1" dirty="0"/>
            </a:p>
          </p:txBody>
        </p:sp>
        <p:pic>
          <p:nvPicPr>
            <p:cNvPr id="27" name="Picture 26"/>
            <p:cNvPicPr>
              <a:picLocks noChangeAspect="1"/>
            </p:cNvPicPr>
            <p:nvPr/>
          </p:nvPicPr>
          <p:blipFill>
            <a:blip r:embed="rId3"/>
            <a:stretch>
              <a:fillRect/>
            </a:stretch>
          </p:blipFill>
          <p:spPr>
            <a:xfrm>
              <a:off x="610102" y="5509736"/>
              <a:ext cx="552450" cy="552450"/>
            </a:xfrm>
            <a:prstGeom prst="rect">
              <a:avLst/>
            </a:prstGeom>
          </p:spPr>
        </p:pic>
      </p:grpSp>
      <p:sp>
        <p:nvSpPr>
          <p:cNvPr id="4" name="Slide Number Placeholder 3">
            <a:extLst>
              <a:ext uri="{FF2B5EF4-FFF2-40B4-BE49-F238E27FC236}">
                <a16:creationId xmlns:a16="http://schemas.microsoft.com/office/drawing/2014/main" id="{D0493359-77C7-7DB7-BDBF-2C0124F0B4C9}"/>
              </a:ext>
            </a:extLst>
          </p:cNvPr>
          <p:cNvSpPr>
            <a:spLocks noGrp="1"/>
          </p:cNvSpPr>
          <p:nvPr>
            <p:ph type="sldNum" sz="quarter" idx="12"/>
          </p:nvPr>
        </p:nvSpPr>
        <p:spPr/>
        <p:txBody>
          <a:bodyPr/>
          <a:lstStyle/>
          <a:p>
            <a:fld id="{ADFA4485-E86D-437E-B4E8-8C05D7EEEFF7}" type="slidenum">
              <a:rPr lang="en-US" smtClean="0"/>
              <a:t>10</a:t>
            </a:fld>
            <a:endParaRPr lang="en-US"/>
          </a:p>
        </p:txBody>
      </p:sp>
    </p:spTree>
    <p:extLst>
      <p:ext uri="{BB962C8B-B14F-4D97-AF65-F5344CB8AC3E}">
        <p14:creationId xmlns:p14="http://schemas.microsoft.com/office/powerpoint/2010/main" val="3746168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1" grpId="0"/>
      <p:bldP spid="2" grpId="0" animBg="1"/>
      <p:bldP spid="22" grpId="0" animBg="1"/>
      <p:bldP spid="2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77200" y="6019800"/>
            <a:ext cx="6096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C3FC48CD-4DE6-47BA-8406-F6DF9DA5F0E1}"/>
              </a:ext>
            </a:extLst>
          </p:cNvPr>
          <p:cNvGrpSpPr/>
          <p:nvPr/>
        </p:nvGrpSpPr>
        <p:grpSpPr>
          <a:xfrm>
            <a:off x="75197" y="1395663"/>
            <a:ext cx="8993605" cy="4066673"/>
            <a:chOff x="228600" y="2057399"/>
            <a:chExt cx="8763000" cy="3962400"/>
          </a:xfrm>
        </p:grpSpPr>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55" t="29546" r="867" b="11364"/>
            <a:stretch/>
          </p:blipFill>
          <p:spPr bwMode="auto">
            <a:xfrm>
              <a:off x="228600" y="2057399"/>
              <a:ext cx="8763000" cy="3962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Rectangle 1">
              <a:extLst>
                <a:ext uri="{FF2B5EF4-FFF2-40B4-BE49-F238E27FC236}">
                  <a16:creationId xmlns:a16="http://schemas.microsoft.com/office/drawing/2014/main" id="{A45B58B1-BF65-4227-9F92-92F75F0AB8F4}"/>
                </a:ext>
              </a:extLst>
            </p:cNvPr>
            <p:cNvSpPr/>
            <p:nvPr/>
          </p:nvSpPr>
          <p:spPr>
            <a:xfrm>
              <a:off x="304800" y="2057400"/>
              <a:ext cx="6096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ectangle 4">
            <a:extLst>
              <a:ext uri="{FF2B5EF4-FFF2-40B4-BE49-F238E27FC236}">
                <a16:creationId xmlns:a16="http://schemas.microsoft.com/office/drawing/2014/main" id="{FB8C2B18-F853-40C8-B9DE-F8CBE8CD99F6}"/>
              </a:ext>
            </a:extLst>
          </p:cNvPr>
          <p:cNvSpPr/>
          <p:nvPr/>
        </p:nvSpPr>
        <p:spPr>
          <a:xfrm>
            <a:off x="685800" y="244999"/>
            <a:ext cx="6065250" cy="646331"/>
          </a:xfrm>
          <a:prstGeom prst="rect">
            <a:avLst/>
          </a:prstGeom>
        </p:spPr>
        <p:txBody>
          <a:bodyPr wrap="none">
            <a:spAutoFit/>
          </a:bodyPr>
          <a:lstStyle/>
          <a:p>
            <a:r>
              <a:rPr lang="en-US" sz="3600" b="1" dirty="0"/>
              <a:t>	Examples of changing flux</a:t>
            </a:r>
          </a:p>
        </p:txBody>
      </p:sp>
      <p:sp>
        <p:nvSpPr>
          <p:cNvPr id="6" name="Explosion: 14 Points 5">
            <a:extLst>
              <a:ext uri="{FF2B5EF4-FFF2-40B4-BE49-F238E27FC236}">
                <a16:creationId xmlns:a16="http://schemas.microsoft.com/office/drawing/2014/main" id="{89DB9584-6F8D-E84D-EFBE-4BAC63EB5632}"/>
              </a:ext>
            </a:extLst>
          </p:cNvPr>
          <p:cNvSpPr/>
          <p:nvPr/>
        </p:nvSpPr>
        <p:spPr>
          <a:xfrm>
            <a:off x="8524875" y="50800"/>
            <a:ext cx="552450" cy="552450"/>
          </a:xfrm>
          <a:prstGeom prst="irregularSeal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a:t>
            </a:r>
          </a:p>
        </p:txBody>
      </p:sp>
      <p:sp>
        <p:nvSpPr>
          <p:cNvPr id="7" name="Slide Number Placeholder 6">
            <a:extLst>
              <a:ext uri="{FF2B5EF4-FFF2-40B4-BE49-F238E27FC236}">
                <a16:creationId xmlns:a16="http://schemas.microsoft.com/office/drawing/2014/main" id="{2905FA04-4658-7188-ADBD-444B5C7CB292}"/>
              </a:ext>
            </a:extLst>
          </p:cNvPr>
          <p:cNvSpPr>
            <a:spLocks noGrp="1"/>
          </p:cNvSpPr>
          <p:nvPr>
            <p:ph type="sldNum" sz="quarter" idx="12"/>
          </p:nvPr>
        </p:nvSpPr>
        <p:spPr/>
        <p:txBody>
          <a:bodyPr/>
          <a:lstStyle/>
          <a:p>
            <a:fld id="{ADFA4485-E86D-437E-B4E8-8C05D7EEEFF7}" type="slidenum">
              <a:rPr lang="en-US" smtClean="0"/>
              <a:t>11</a:t>
            </a:fld>
            <a:endParaRPr lang="en-US"/>
          </a:p>
        </p:txBody>
      </p:sp>
    </p:spTree>
    <p:extLst>
      <p:ext uri="{BB962C8B-B14F-4D97-AF65-F5344CB8AC3E}">
        <p14:creationId xmlns:p14="http://schemas.microsoft.com/office/powerpoint/2010/main" val="3386016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p>
            <a:r>
              <a:rPr lang="en-US" sz="3200" b="1" dirty="0"/>
              <a:t>Faraday’s Law</a:t>
            </a:r>
          </a:p>
        </p:txBody>
      </p:sp>
      <p:sp>
        <p:nvSpPr>
          <p:cNvPr id="16" name="TextBox 15">
            <a:extLst>
              <a:ext uri="{FF2B5EF4-FFF2-40B4-BE49-F238E27FC236}">
                <a16:creationId xmlns:a16="http://schemas.microsoft.com/office/drawing/2014/main" id="{AEFEF0AB-FA5D-4B45-8016-953A41ED1D8B}"/>
              </a:ext>
            </a:extLst>
          </p:cNvPr>
          <p:cNvSpPr txBox="1"/>
          <p:nvPr/>
        </p:nvSpPr>
        <p:spPr>
          <a:xfrm>
            <a:off x="5334000" y="1981200"/>
            <a:ext cx="3581400" cy="400110"/>
          </a:xfrm>
          <a:prstGeom prst="rect">
            <a:avLst/>
          </a:prstGeom>
          <a:noFill/>
        </p:spPr>
        <p:txBody>
          <a:bodyPr wrap="square">
            <a:spAutoFit/>
          </a:bodyPr>
          <a:lstStyle/>
          <a:p>
            <a:r>
              <a:rPr lang="en-US" sz="2000" dirty="0"/>
              <a:t>(Minus sign indicates Lenz’s law)</a:t>
            </a:r>
          </a:p>
        </p:txBody>
      </p:sp>
      <p:graphicFrame>
        <p:nvGraphicFramePr>
          <p:cNvPr id="9" name="Object 8"/>
          <p:cNvGraphicFramePr>
            <a:graphicFrameLocks noChangeAspect="1"/>
          </p:cNvGraphicFramePr>
          <p:nvPr>
            <p:extLst>
              <p:ext uri="{D42A27DB-BD31-4B8C-83A1-F6EECF244321}">
                <p14:modId xmlns:p14="http://schemas.microsoft.com/office/powerpoint/2010/main" val="1151323634"/>
              </p:ext>
            </p:extLst>
          </p:nvPr>
        </p:nvGraphicFramePr>
        <p:xfrm>
          <a:off x="3581400" y="1752600"/>
          <a:ext cx="1514168" cy="838200"/>
        </p:xfrm>
        <a:graphic>
          <a:graphicData uri="http://schemas.openxmlformats.org/presentationml/2006/ole">
            <mc:AlternateContent xmlns:mc="http://schemas.openxmlformats.org/markup-compatibility/2006">
              <mc:Choice xmlns:v="urn:schemas-microsoft-com:vml" Requires="v">
                <p:oleObj name="Equation" r:id="rId2" imgW="711000" imgH="393480" progId="Equation.DSMT4">
                  <p:embed/>
                </p:oleObj>
              </mc:Choice>
              <mc:Fallback>
                <p:oleObj name="Equation" r:id="rId2" imgW="711000" imgH="393480" progId="Equation.DSMT4">
                  <p:embed/>
                  <p:pic>
                    <p:nvPicPr>
                      <p:cNvPr id="3" name="Object 2"/>
                      <p:cNvPicPr/>
                      <p:nvPr/>
                    </p:nvPicPr>
                    <p:blipFill>
                      <a:blip r:embed="rId3"/>
                      <a:stretch>
                        <a:fillRect/>
                      </a:stretch>
                    </p:blipFill>
                    <p:spPr>
                      <a:xfrm>
                        <a:off x="3581400" y="1752600"/>
                        <a:ext cx="1514168" cy="838200"/>
                      </a:xfrm>
                      <a:prstGeom prst="rect">
                        <a:avLst/>
                      </a:prstGeom>
                      <a:ln>
                        <a:solidFill>
                          <a:srgbClr val="FF0000"/>
                        </a:solidFill>
                      </a:ln>
                    </p:spPr>
                  </p:pic>
                </p:oleObj>
              </mc:Fallback>
            </mc:AlternateContent>
          </a:graphicData>
        </a:graphic>
      </p:graphicFrame>
      <p:sp>
        <p:nvSpPr>
          <p:cNvPr id="5" name="TextBox 4"/>
          <p:cNvSpPr txBox="1"/>
          <p:nvPr/>
        </p:nvSpPr>
        <p:spPr>
          <a:xfrm>
            <a:off x="533400" y="838200"/>
            <a:ext cx="7924800" cy="707886"/>
          </a:xfrm>
          <a:prstGeom prst="rect">
            <a:avLst/>
          </a:prstGeom>
          <a:noFill/>
        </p:spPr>
        <p:txBody>
          <a:bodyPr wrap="square" rtlCol="0">
            <a:spAutoFit/>
          </a:bodyPr>
          <a:lstStyle/>
          <a:p>
            <a:r>
              <a:rPr lang="en-US" sz="2000" dirty="0"/>
              <a:t>The </a:t>
            </a:r>
            <a:r>
              <a:rPr lang="en-US" sz="2000" i="1" dirty="0" err="1"/>
              <a:t>imduced</a:t>
            </a:r>
            <a:r>
              <a:rPr lang="en-US" sz="2000" i="1" dirty="0"/>
              <a:t> </a:t>
            </a:r>
            <a:r>
              <a:rPr lang="en-US" sz="2000" dirty="0" err="1"/>
              <a:t>e.m.f</a:t>
            </a:r>
            <a:r>
              <a:rPr lang="en-US" sz="2000" dirty="0"/>
              <a:t>. (</a:t>
            </a:r>
            <a:r>
              <a:rPr lang="en-US" sz="2000" dirty="0">
                <a:sym typeface="Symbol" panose="05050102010706020507" pitchFamily="18" charset="2"/>
              </a:rPr>
              <a:t></a:t>
            </a:r>
            <a:r>
              <a:rPr lang="en-US" sz="2000" dirty="0"/>
              <a:t>) created in a closed loop is equal to the rate of change of magnetic field flux through the area of that loop:</a:t>
            </a:r>
          </a:p>
        </p:txBody>
      </p:sp>
      <p:graphicFrame>
        <p:nvGraphicFramePr>
          <p:cNvPr id="10" name="Object 9"/>
          <p:cNvGraphicFramePr>
            <a:graphicFrameLocks noChangeAspect="1"/>
          </p:cNvGraphicFramePr>
          <p:nvPr>
            <p:extLst>
              <p:ext uri="{D42A27DB-BD31-4B8C-83A1-F6EECF244321}">
                <p14:modId xmlns:p14="http://schemas.microsoft.com/office/powerpoint/2010/main" val="4225846058"/>
              </p:ext>
            </p:extLst>
          </p:nvPr>
        </p:nvGraphicFramePr>
        <p:xfrm>
          <a:off x="3352800" y="4343400"/>
          <a:ext cx="2895599" cy="713424"/>
        </p:xfrm>
        <a:graphic>
          <a:graphicData uri="http://schemas.openxmlformats.org/presentationml/2006/ole">
            <mc:AlternateContent xmlns:mc="http://schemas.openxmlformats.org/markup-compatibility/2006">
              <mc:Choice xmlns:v="urn:schemas-microsoft-com:vml" Requires="v">
                <p:oleObj name="Equation" r:id="rId4" imgW="1955520" imgH="482400" progId="Equation.DSMT4">
                  <p:embed/>
                </p:oleObj>
              </mc:Choice>
              <mc:Fallback>
                <p:oleObj name="Equation" r:id="rId4" imgW="1955520" imgH="482400" progId="Equation.DSMT4">
                  <p:embed/>
                  <p:pic>
                    <p:nvPicPr>
                      <p:cNvPr id="9" name="Object 8"/>
                      <p:cNvPicPr/>
                      <p:nvPr/>
                    </p:nvPicPr>
                    <p:blipFill>
                      <a:blip r:embed="rId5"/>
                      <a:stretch>
                        <a:fillRect/>
                      </a:stretch>
                    </p:blipFill>
                    <p:spPr>
                      <a:xfrm>
                        <a:off x="3352800" y="4343400"/>
                        <a:ext cx="2895599" cy="713424"/>
                      </a:xfrm>
                      <a:prstGeom prst="rect">
                        <a:avLst/>
                      </a:prstGeom>
                      <a:ln>
                        <a:noFill/>
                      </a:ln>
                    </p:spPr>
                  </p:pic>
                </p:oleObj>
              </mc:Fallback>
            </mc:AlternateContent>
          </a:graphicData>
        </a:graphic>
      </p:graphicFrame>
      <p:sp>
        <p:nvSpPr>
          <p:cNvPr id="6" name="TextBox 5"/>
          <p:cNvSpPr txBox="1"/>
          <p:nvPr/>
        </p:nvSpPr>
        <p:spPr>
          <a:xfrm>
            <a:off x="914400" y="4495800"/>
            <a:ext cx="2306785" cy="369332"/>
          </a:xfrm>
          <a:prstGeom prst="rect">
            <a:avLst/>
          </a:prstGeom>
          <a:noFill/>
        </p:spPr>
        <p:txBody>
          <a:bodyPr wrap="none" rtlCol="0">
            <a:spAutoFit/>
          </a:bodyPr>
          <a:lstStyle/>
          <a:p>
            <a:r>
              <a:rPr lang="en-US" dirty="0"/>
              <a:t>For a coil with N turns:</a:t>
            </a:r>
          </a:p>
        </p:txBody>
      </p:sp>
      <p:graphicFrame>
        <p:nvGraphicFramePr>
          <p:cNvPr id="13" name="Object 12"/>
          <p:cNvGraphicFramePr>
            <a:graphicFrameLocks noChangeAspect="1"/>
          </p:cNvGraphicFramePr>
          <p:nvPr>
            <p:extLst>
              <p:ext uri="{D42A27DB-BD31-4B8C-83A1-F6EECF244321}">
                <p14:modId xmlns:p14="http://schemas.microsoft.com/office/powerpoint/2010/main" val="3570661596"/>
              </p:ext>
            </p:extLst>
          </p:nvPr>
        </p:nvGraphicFramePr>
        <p:xfrm>
          <a:off x="3581400" y="2743200"/>
          <a:ext cx="1874838" cy="790575"/>
        </p:xfrm>
        <a:graphic>
          <a:graphicData uri="http://schemas.openxmlformats.org/presentationml/2006/ole">
            <mc:AlternateContent xmlns:mc="http://schemas.openxmlformats.org/markup-compatibility/2006">
              <mc:Choice xmlns:v="urn:schemas-microsoft-com:vml" Requires="v">
                <p:oleObj name="Equation" r:id="rId6" imgW="1143000" imgH="482400" progId="Equation.DSMT4">
                  <p:embed/>
                </p:oleObj>
              </mc:Choice>
              <mc:Fallback>
                <p:oleObj name="Equation" r:id="rId6" imgW="1143000" imgH="482400" progId="Equation.DSMT4">
                  <p:embed/>
                  <p:pic>
                    <p:nvPicPr>
                      <p:cNvPr id="10" name="Object 9"/>
                      <p:cNvPicPr/>
                      <p:nvPr/>
                    </p:nvPicPr>
                    <p:blipFill>
                      <a:blip r:embed="rId7"/>
                      <a:stretch>
                        <a:fillRect/>
                      </a:stretch>
                    </p:blipFill>
                    <p:spPr>
                      <a:xfrm>
                        <a:off x="3581400" y="2743200"/>
                        <a:ext cx="1874838" cy="790575"/>
                      </a:xfrm>
                      <a:prstGeom prst="rect">
                        <a:avLst/>
                      </a:prstGeom>
                      <a:ln>
                        <a:noFill/>
                      </a:ln>
                    </p:spPr>
                  </p:pic>
                </p:oleObj>
              </mc:Fallback>
            </mc:AlternateContent>
          </a:graphicData>
        </a:graphic>
      </p:graphicFrame>
      <p:sp>
        <p:nvSpPr>
          <p:cNvPr id="11" name="Text Box 11"/>
          <p:cNvSpPr txBox="1">
            <a:spLocks noChangeArrowheads="1"/>
          </p:cNvSpPr>
          <p:nvPr/>
        </p:nvSpPr>
        <p:spPr bwMode="auto">
          <a:xfrm>
            <a:off x="730624" y="3706906"/>
            <a:ext cx="2238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Michael Faraday</a:t>
            </a:r>
          </a:p>
        </p:txBody>
      </p:sp>
      <p:pic>
        <p:nvPicPr>
          <p:cNvPr id="12" name="Picture 4" descr="Michael Faraday, Inventor of the Electric Moto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3083" y="1685364"/>
            <a:ext cx="2891599" cy="1970624"/>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7512FF9E-C554-CF2A-DD1B-335FDE88C7B2}"/>
              </a:ext>
            </a:extLst>
          </p:cNvPr>
          <p:cNvSpPr>
            <a:spLocks noGrp="1"/>
          </p:cNvSpPr>
          <p:nvPr>
            <p:ph type="sldNum" sz="quarter" idx="12"/>
          </p:nvPr>
        </p:nvSpPr>
        <p:spPr/>
        <p:txBody>
          <a:bodyPr/>
          <a:lstStyle/>
          <a:p>
            <a:fld id="{ADFA4485-E86D-437E-B4E8-8C05D7EEEFF7}" type="slidenum">
              <a:rPr lang="en-US" smtClean="0"/>
              <a:t>12</a:t>
            </a:fld>
            <a:endParaRPr lang="en-US"/>
          </a:p>
        </p:txBody>
      </p:sp>
    </p:spTree>
    <p:extLst>
      <p:ext uri="{BB962C8B-B14F-4D97-AF65-F5344CB8AC3E}">
        <p14:creationId xmlns:p14="http://schemas.microsoft.com/office/powerpoint/2010/main" val="1570997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4703"/>
            <a:ext cx="8229600" cy="687297"/>
          </a:xfrm>
        </p:spPr>
        <p:txBody>
          <a:bodyPr>
            <a:normAutofit/>
          </a:bodyPr>
          <a:lstStyle/>
          <a:p>
            <a:r>
              <a:rPr lang="en-US" sz="3200" b="1" dirty="0"/>
              <a:t>Faraday’s law - Example</a:t>
            </a:r>
          </a:p>
        </p:txBody>
      </p:sp>
      <p:pic>
        <p:nvPicPr>
          <p:cNvPr id="4" name="Picture 3"/>
          <p:cNvPicPr>
            <a:picLocks noChangeAspect="1"/>
          </p:cNvPicPr>
          <p:nvPr/>
        </p:nvPicPr>
        <p:blipFill>
          <a:blip r:embed="rId2"/>
          <a:stretch>
            <a:fillRect/>
          </a:stretch>
        </p:blipFill>
        <p:spPr>
          <a:xfrm>
            <a:off x="838200" y="2057400"/>
            <a:ext cx="5216931" cy="2895600"/>
          </a:xfrm>
          <a:prstGeom prst="rect">
            <a:avLst/>
          </a:prstGeom>
        </p:spPr>
      </p:pic>
      <p:sp>
        <p:nvSpPr>
          <p:cNvPr id="7" name="Rectangle 6">
            <a:extLst>
              <a:ext uri="{FF2B5EF4-FFF2-40B4-BE49-F238E27FC236}">
                <a16:creationId xmlns:a16="http://schemas.microsoft.com/office/drawing/2014/main" id="{23092532-6604-4F49-84ED-40B700B5F73A}"/>
              </a:ext>
            </a:extLst>
          </p:cNvPr>
          <p:cNvSpPr/>
          <p:nvPr/>
        </p:nvSpPr>
        <p:spPr>
          <a:xfrm>
            <a:off x="571500" y="990600"/>
            <a:ext cx="8001000" cy="1015663"/>
          </a:xfrm>
          <a:prstGeom prst="rect">
            <a:avLst/>
          </a:prstGeom>
        </p:spPr>
        <p:txBody>
          <a:bodyPr wrap="square">
            <a:spAutoFit/>
          </a:bodyPr>
          <a:lstStyle/>
          <a:p>
            <a:r>
              <a:rPr lang="en-US" sz="2000" dirty="0"/>
              <a:t>Determine the direction of the induced current in the loop, the magnitude of the induced emf, the magnitude of the current in the lightbulb, and the power output of the lightbulb:</a:t>
            </a:r>
          </a:p>
        </p:txBody>
      </p:sp>
      <p:graphicFrame>
        <p:nvGraphicFramePr>
          <p:cNvPr id="3" name="Object 2"/>
          <p:cNvGraphicFramePr>
            <a:graphicFrameLocks noChangeAspect="1"/>
          </p:cNvGraphicFramePr>
          <p:nvPr>
            <p:extLst>
              <p:ext uri="{D42A27DB-BD31-4B8C-83A1-F6EECF244321}">
                <p14:modId xmlns:p14="http://schemas.microsoft.com/office/powerpoint/2010/main" val="8844918"/>
              </p:ext>
            </p:extLst>
          </p:nvPr>
        </p:nvGraphicFramePr>
        <p:xfrm>
          <a:off x="6629400" y="1828800"/>
          <a:ext cx="1238865" cy="685800"/>
        </p:xfrm>
        <a:graphic>
          <a:graphicData uri="http://schemas.openxmlformats.org/presentationml/2006/ole">
            <mc:AlternateContent xmlns:mc="http://schemas.openxmlformats.org/markup-compatibility/2006">
              <mc:Choice xmlns:v="urn:schemas-microsoft-com:vml" Requires="v">
                <p:oleObj name="Equation" r:id="rId3" imgW="711000" imgH="393480" progId="Equation.DSMT4">
                  <p:embed/>
                </p:oleObj>
              </mc:Choice>
              <mc:Fallback>
                <p:oleObj name="Equation" r:id="rId3" imgW="711000" imgH="393480" progId="Equation.DSMT4">
                  <p:embed/>
                  <p:pic>
                    <p:nvPicPr>
                      <p:cNvPr id="0" name=""/>
                      <p:cNvPicPr/>
                      <p:nvPr/>
                    </p:nvPicPr>
                    <p:blipFill>
                      <a:blip r:embed="rId4"/>
                      <a:stretch>
                        <a:fillRect/>
                      </a:stretch>
                    </p:blipFill>
                    <p:spPr>
                      <a:xfrm>
                        <a:off x="6629400" y="1828800"/>
                        <a:ext cx="1238865" cy="685800"/>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401223142"/>
              </p:ext>
            </p:extLst>
          </p:nvPr>
        </p:nvGraphicFramePr>
        <p:xfrm>
          <a:off x="6629400" y="2514600"/>
          <a:ext cx="1874838" cy="790575"/>
        </p:xfrm>
        <a:graphic>
          <a:graphicData uri="http://schemas.openxmlformats.org/presentationml/2006/ole">
            <mc:AlternateContent xmlns:mc="http://schemas.openxmlformats.org/markup-compatibility/2006">
              <mc:Choice xmlns:v="urn:schemas-microsoft-com:vml" Requires="v">
                <p:oleObj name="Equation" r:id="rId5" imgW="1143000" imgH="482400" progId="Equation.DSMT4">
                  <p:embed/>
                </p:oleObj>
              </mc:Choice>
              <mc:Fallback>
                <p:oleObj name="Equation" r:id="rId5" imgW="1143000" imgH="482400" progId="Equation.DSMT4">
                  <p:embed/>
                  <p:pic>
                    <p:nvPicPr>
                      <p:cNvPr id="13" name="Object 12"/>
                      <p:cNvPicPr/>
                      <p:nvPr/>
                    </p:nvPicPr>
                    <p:blipFill>
                      <a:blip r:embed="rId6"/>
                      <a:stretch>
                        <a:fillRect/>
                      </a:stretch>
                    </p:blipFill>
                    <p:spPr>
                      <a:xfrm>
                        <a:off x="6629400" y="2514600"/>
                        <a:ext cx="1874838" cy="790575"/>
                      </a:xfrm>
                      <a:prstGeom prst="rect">
                        <a:avLst/>
                      </a:prstGeom>
                      <a:ln>
                        <a:noFill/>
                      </a:ln>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76209548"/>
              </p:ext>
            </p:extLst>
          </p:nvPr>
        </p:nvGraphicFramePr>
        <p:xfrm>
          <a:off x="6324600" y="3657600"/>
          <a:ext cx="1354138" cy="790575"/>
        </p:xfrm>
        <a:graphic>
          <a:graphicData uri="http://schemas.openxmlformats.org/presentationml/2006/ole">
            <mc:AlternateContent xmlns:mc="http://schemas.openxmlformats.org/markup-compatibility/2006">
              <mc:Choice xmlns:v="urn:schemas-microsoft-com:vml" Requires="v">
                <p:oleObj name="Equation" r:id="rId7" imgW="825480" imgH="482400" progId="Equation.DSMT4">
                  <p:embed/>
                </p:oleObj>
              </mc:Choice>
              <mc:Fallback>
                <p:oleObj name="Equation" r:id="rId7" imgW="825480" imgH="482400" progId="Equation.DSMT4">
                  <p:embed/>
                  <p:pic>
                    <p:nvPicPr>
                      <p:cNvPr id="9" name="Object 8"/>
                      <p:cNvPicPr/>
                      <p:nvPr/>
                    </p:nvPicPr>
                    <p:blipFill>
                      <a:blip r:embed="rId8"/>
                      <a:stretch>
                        <a:fillRect/>
                      </a:stretch>
                    </p:blipFill>
                    <p:spPr>
                      <a:xfrm>
                        <a:off x="6324600" y="3657600"/>
                        <a:ext cx="1354138" cy="790575"/>
                      </a:xfrm>
                      <a:prstGeom prst="rect">
                        <a:avLst/>
                      </a:prstGeom>
                      <a:ln>
                        <a:noFill/>
                      </a:ln>
                    </p:spPr>
                  </p:pic>
                </p:oleObj>
              </mc:Fallback>
            </mc:AlternateContent>
          </a:graphicData>
        </a:graphic>
      </p:graphicFrame>
      <p:sp>
        <p:nvSpPr>
          <p:cNvPr id="6" name="TextBox 5"/>
          <p:cNvSpPr txBox="1"/>
          <p:nvPr/>
        </p:nvSpPr>
        <p:spPr>
          <a:xfrm>
            <a:off x="6553200" y="3352800"/>
            <a:ext cx="2037609" cy="369332"/>
          </a:xfrm>
          <a:prstGeom prst="rect">
            <a:avLst/>
          </a:prstGeom>
          <a:noFill/>
        </p:spPr>
        <p:txBody>
          <a:bodyPr wrap="none" rtlCol="0">
            <a:spAutoFit/>
          </a:bodyPr>
          <a:lstStyle/>
          <a:p>
            <a:r>
              <a:rPr lang="en-US" dirty="0"/>
              <a:t>Only area changes!:</a:t>
            </a:r>
          </a:p>
        </p:txBody>
      </p:sp>
      <p:graphicFrame>
        <p:nvGraphicFramePr>
          <p:cNvPr id="11" name="Object 10"/>
          <p:cNvGraphicFramePr>
            <a:graphicFrameLocks noChangeAspect="1"/>
          </p:cNvGraphicFramePr>
          <p:nvPr>
            <p:extLst>
              <p:ext uri="{D42A27DB-BD31-4B8C-83A1-F6EECF244321}">
                <p14:modId xmlns:p14="http://schemas.microsoft.com/office/powerpoint/2010/main" val="681748782"/>
              </p:ext>
            </p:extLst>
          </p:nvPr>
        </p:nvGraphicFramePr>
        <p:xfrm>
          <a:off x="6366669" y="4560332"/>
          <a:ext cx="2624138" cy="687388"/>
        </p:xfrm>
        <a:graphic>
          <a:graphicData uri="http://schemas.openxmlformats.org/presentationml/2006/ole">
            <mc:AlternateContent xmlns:mc="http://schemas.openxmlformats.org/markup-compatibility/2006">
              <mc:Choice xmlns:v="urn:schemas-microsoft-com:vml" Requires="v">
                <p:oleObj name="Equation" r:id="rId9" imgW="1600200" imgH="419040" progId="Equation.DSMT4">
                  <p:embed/>
                </p:oleObj>
              </mc:Choice>
              <mc:Fallback>
                <p:oleObj name="Equation" r:id="rId9" imgW="1600200" imgH="419040" progId="Equation.DSMT4">
                  <p:embed/>
                  <p:pic>
                    <p:nvPicPr>
                      <p:cNvPr id="10" name="Object 9"/>
                      <p:cNvPicPr/>
                      <p:nvPr/>
                    </p:nvPicPr>
                    <p:blipFill>
                      <a:blip r:embed="rId10"/>
                      <a:stretch>
                        <a:fillRect/>
                      </a:stretch>
                    </p:blipFill>
                    <p:spPr>
                      <a:xfrm>
                        <a:off x="6366669" y="4560332"/>
                        <a:ext cx="2624138" cy="687388"/>
                      </a:xfrm>
                      <a:prstGeom prst="rect">
                        <a:avLst/>
                      </a:prstGeom>
                      <a:ln>
                        <a:noFill/>
                      </a:ln>
                    </p:spPr>
                  </p:pic>
                </p:oleObj>
              </mc:Fallback>
            </mc:AlternateContent>
          </a:graphicData>
        </a:graphic>
      </p:graphicFrame>
      <p:cxnSp>
        <p:nvCxnSpPr>
          <p:cNvPr id="13" name="Straight Arrow Connector 12"/>
          <p:cNvCxnSpPr/>
          <p:nvPr/>
        </p:nvCxnSpPr>
        <p:spPr>
          <a:xfrm>
            <a:off x="8229600" y="2286000"/>
            <a:ext cx="0" cy="228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8229600" y="2133600"/>
            <a:ext cx="380232" cy="369332"/>
          </a:xfrm>
          <a:prstGeom prst="rect">
            <a:avLst/>
          </a:prstGeom>
          <a:noFill/>
        </p:spPr>
        <p:txBody>
          <a:bodyPr wrap="none" rtlCol="0">
            <a:spAutoFit/>
          </a:bodyPr>
          <a:lstStyle/>
          <a:p>
            <a:r>
              <a:rPr lang="en-US" dirty="0"/>
              <a:t>0</a:t>
            </a:r>
            <a:r>
              <a:rPr lang="en-US" baseline="30000" dirty="0"/>
              <a:t>0</a:t>
            </a:r>
            <a:endParaRPr lang="en-US" dirty="0"/>
          </a:p>
        </p:txBody>
      </p:sp>
      <p:graphicFrame>
        <p:nvGraphicFramePr>
          <p:cNvPr id="15" name="Object 14"/>
          <p:cNvGraphicFramePr>
            <a:graphicFrameLocks noChangeAspect="1"/>
          </p:cNvGraphicFramePr>
          <p:nvPr>
            <p:extLst>
              <p:ext uri="{D42A27DB-BD31-4B8C-83A1-F6EECF244321}">
                <p14:modId xmlns:p14="http://schemas.microsoft.com/office/powerpoint/2010/main" val="1317908948"/>
              </p:ext>
            </p:extLst>
          </p:nvPr>
        </p:nvGraphicFramePr>
        <p:xfrm>
          <a:off x="6452215" y="5443775"/>
          <a:ext cx="1416050" cy="1128713"/>
        </p:xfrm>
        <a:graphic>
          <a:graphicData uri="http://schemas.openxmlformats.org/presentationml/2006/ole">
            <mc:AlternateContent xmlns:mc="http://schemas.openxmlformats.org/markup-compatibility/2006">
              <mc:Choice xmlns:v="urn:schemas-microsoft-com:vml" Requires="v">
                <p:oleObj name="Equation" r:id="rId11" imgW="863280" imgH="685800" progId="Equation.DSMT4">
                  <p:embed/>
                </p:oleObj>
              </mc:Choice>
              <mc:Fallback>
                <p:oleObj name="Equation" r:id="rId11" imgW="863280" imgH="685800" progId="Equation.DSMT4">
                  <p:embed/>
                  <p:pic>
                    <p:nvPicPr>
                      <p:cNvPr id="10" name="Object 9"/>
                      <p:cNvPicPr/>
                      <p:nvPr/>
                    </p:nvPicPr>
                    <p:blipFill>
                      <a:blip r:embed="rId12"/>
                      <a:stretch>
                        <a:fillRect/>
                      </a:stretch>
                    </p:blipFill>
                    <p:spPr>
                      <a:xfrm>
                        <a:off x="6452215" y="5443775"/>
                        <a:ext cx="1416050" cy="1128713"/>
                      </a:xfrm>
                      <a:prstGeom prst="rect">
                        <a:avLst/>
                      </a:prstGeom>
                      <a:ln>
                        <a:noFill/>
                      </a:ln>
                    </p:spPr>
                  </p:pic>
                </p:oleObj>
              </mc:Fallback>
            </mc:AlternateContent>
          </a:graphicData>
        </a:graphic>
      </p:graphicFrame>
      <p:sp>
        <p:nvSpPr>
          <p:cNvPr id="17" name="TextBox 16"/>
          <p:cNvSpPr txBox="1"/>
          <p:nvPr/>
        </p:nvSpPr>
        <p:spPr>
          <a:xfrm>
            <a:off x="499110" y="5199540"/>
            <a:ext cx="5825490" cy="369332"/>
          </a:xfrm>
          <a:prstGeom prst="rect">
            <a:avLst/>
          </a:prstGeom>
          <a:noFill/>
        </p:spPr>
        <p:txBody>
          <a:bodyPr wrap="square" rtlCol="0">
            <a:spAutoFit/>
          </a:bodyPr>
          <a:lstStyle/>
          <a:p>
            <a:r>
              <a:rPr lang="en-US" b="1" dirty="0"/>
              <a:t>Q: </a:t>
            </a:r>
            <a:r>
              <a:rPr lang="en-US" dirty="0"/>
              <a:t>What is the direction of current (seen from above) in it? </a:t>
            </a:r>
            <a:endParaRPr lang="en-US" b="1" dirty="0"/>
          </a:p>
        </p:txBody>
      </p:sp>
      <p:sp>
        <p:nvSpPr>
          <p:cNvPr id="18" name="TextBox 17"/>
          <p:cNvSpPr txBox="1"/>
          <p:nvPr/>
        </p:nvSpPr>
        <p:spPr>
          <a:xfrm>
            <a:off x="838200" y="5638800"/>
            <a:ext cx="4071364" cy="369332"/>
          </a:xfrm>
          <a:prstGeom prst="rect">
            <a:avLst/>
          </a:prstGeom>
          <a:noFill/>
        </p:spPr>
        <p:txBody>
          <a:bodyPr wrap="square" rtlCol="0">
            <a:spAutoFit/>
          </a:bodyPr>
          <a:lstStyle/>
          <a:p>
            <a:r>
              <a:rPr lang="en-US" b="1" dirty="0"/>
              <a:t>A. </a:t>
            </a:r>
            <a:r>
              <a:rPr lang="en-US" dirty="0"/>
              <a:t>Clockwise	</a:t>
            </a:r>
            <a:r>
              <a:rPr lang="en-US" b="1" dirty="0"/>
              <a:t>B. </a:t>
            </a:r>
            <a:r>
              <a:rPr lang="en-US" dirty="0"/>
              <a:t>Counterclockwise</a:t>
            </a:r>
            <a:endParaRPr lang="en-US" b="1" dirty="0"/>
          </a:p>
        </p:txBody>
      </p:sp>
      <p:sp>
        <p:nvSpPr>
          <p:cNvPr id="5" name="Oval 4"/>
          <p:cNvSpPr/>
          <p:nvPr/>
        </p:nvSpPr>
        <p:spPr>
          <a:xfrm>
            <a:off x="2548890" y="5627132"/>
            <a:ext cx="457200" cy="4291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a:blip r:embed="rId13"/>
          <a:stretch>
            <a:fillRect/>
          </a:stretch>
        </p:blipFill>
        <p:spPr>
          <a:xfrm>
            <a:off x="0" y="5132429"/>
            <a:ext cx="552450" cy="552450"/>
          </a:xfrm>
          <a:prstGeom prst="rect">
            <a:avLst/>
          </a:prstGeom>
        </p:spPr>
      </p:pic>
      <p:sp>
        <p:nvSpPr>
          <p:cNvPr id="8" name="Slide Number Placeholder 7">
            <a:extLst>
              <a:ext uri="{FF2B5EF4-FFF2-40B4-BE49-F238E27FC236}">
                <a16:creationId xmlns:a16="http://schemas.microsoft.com/office/drawing/2014/main" id="{97BDB580-DFE4-87B3-9A29-9DFB3435CB5F}"/>
              </a:ext>
            </a:extLst>
          </p:cNvPr>
          <p:cNvSpPr>
            <a:spLocks noGrp="1"/>
          </p:cNvSpPr>
          <p:nvPr>
            <p:ph type="sldNum" sz="quarter" idx="12"/>
          </p:nvPr>
        </p:nvSpPr>
        <p:spPr/>
        <p:txBody>
          <a:bodyPr/>
          <a:lstStyle/>
          <a:p>
            <a:fld id="{200B2350-5261-4F5C-9DF5-EF0D264FC8D2}" type="slidenum">
              <a:rPr lang="en-US" smtClean="0"/>
              <a:pPr/>
              <a:t>13</a:t>
            </a:fld>
            <a:endParaRPr lang="en-US" dirty="0"/>
          </a:p>
        </p:txBody>
      </p:sp>
    </p:spTree>
    <p:extLst>
      <p:ext uri="{BB962C8B-B14F-4D97-AF65-F5344CB8AC3E}">
        <p14:creationId xmlns:p14="http://schemas.microsoft.com/office/powerpoint/2010/main" val="1058350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P spid="18" grpId="0"/>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solidFill>
                  <a:srgbClr val="000000"/>
                </a:solidFill>
              </a:rPr>
              <a:pPr/>
              <a:t>14</a:t>
            </a:fld>
            <a:endParaRPr>
              <a:solidFill>
                <a:srgbClr val="000000"/>
              </a:solidFill>
            </a:endParaRPr>
          </a:p>
        </p:txBody>
      </p:sp>
      <p:sp>
        <p:nvSpPr>
          <p:cNvPr id="517" name="Demo:  E&amp;M Cannon"/>
          <p:cNvSpPr txBox="1">
            <a:spLocks noGrp="1"/>
          </p:cNvSpPr>
          <p:nvPr>
            <p:ph type="title" idx="4294967295"/>
          </p:nvPr>
        </p:nvSpPr>
        <p:spPr>
          <a:xfrm>
            <a:off x="76200" y="76200"/>
            <a:ext cx="8915400" cy="685800"/>
          </a:xfrm>
          <a:prstGeom prst="rect">
            <a:avLst/>
          </a:prstGeom>
        </p:spPr>
        <p:txBody>
          <a:bodyPr>
            <a:normAutofit/>
          </a:bodyPr>
          <a:lstStyle/>
          <a:p>
            <a:r>
              <a:rPr dirty="0"/>
              <a:t>Demo:  E&amp;M Cannon</a:t>
            </a:r>
            <a:r>
              <a:rPr lang="en-US" dirty="0"/>
              <a:t> (6D-11)</a:t>
            </a:r>
            <a:endParaRPr dirty="0"/>
          </a:p>
        </p:txBody>
      </p:sp>
      <p:sp>
        <p:nvSpPr>
          <p:cNvPr id="518" name="Connect solenoid to a source of alternating voltage.…"/>
          <p:cNvSpPr txBox="1">
            <a:spLocks noGrp="1"/>
          </p:cNvSpPr>
          <p:nvPr>
            <p:ph type="body" idx="4294967295"/>
          </p:nvPr>
        </p:nvSpPr>
        <p:spPr>
          <a:xfrm>
            <a:off x="207758" y="1328737"/>
            <a:ext cx="6375401" cy="4428449"/>
          </a:xfrm>
          <a:prstGeom prst="rect">
            <a:avLst/>
          </a:prstGeom>
        </p:spPr>
        <p:txBody>
          <a:bodyPr lIns="28564" tIns="28564" rIns="28564" bIns="28564">
            <a:normAutofit/>
          </a:bodyPr>
          <a:lstStyle/>
          <a:p>
            <a:pPr marL="403225" indent="-403225">
              <a:lnSpc>
                <a:spcPct val="80000"/>
              </a:lnSpc>
              <a:spcBef>
                <a:spcPts val="1300"/>
              </a:spcBef>
              <a:buChar char="•"/>
              <a:defRPr sz="2800" b="1"/>
            </a:pPr>
            <a:r>
              <a:rPr sz="2400" dirty="0"/>
              <a:t>Connect solenoid to a source of alternating voltage. </a:t>
            </a:r>
          </a:p>
          <a:p>
            <a:pPr marL="403225" indent="-403225">
              <a:lnSpc>
                <a:spcPct val="80000"/>
              </a:lnSpc>
              <a:spcBef>
                <a:spcPts val="1300"/>
              </a:spcBef>
              <a:buChar char="•"/>
              <a:defRPr sz="2800" b="1"/>
            </a:pPr>
            <a:r>
              <a:rPr sz="2400" dirty="0"/>
              <a:t>The flux through the area </a:t>
            </a:r>
            <a:r>
              <a:rPr sz="2400" b="0" dirty="0">
                <a:latin typeface="+mj-lt"/>
                <a:ea typeface="+mj-ea"/>
                <a:cs typeface="+mj-cs"/>
                <a:sym typeface="Helvetica"/>
              </a:rPr>
              <a:t>   </a:t>
            </a:r>
            <a:r>
              <a:rPr sz="2400" dirty="0"/>
              <a:t>to axis of solenoid therefore changes in time</a:t>
            </a:r>
          </a:p>
          <a:p>
            <a:pPr marL="403225" indent="-403225">
              <a:lnSpc>
                <a:spcPct val="75000"/>
              </a:lnSpc>
              <a:spcBef>
                <a:spcPts val="800"/>
              </a:spcBef>
              <a:buChar char="•"/>
              <a:defRPr sz="2800" b="1"/>
            </a:pPr>
            <a:r>
              <a:rPr sz="2400" dirty="0"/>
              <a:t>A conducting ring placed on top of the solenoid will have a current induced in it opposing this change.</a:t>
            </a:r>
          </a:p>
          <a:p>
            <a:pPr marL="403225" indent="-403225">
              <a:lnSpc>
                <a:spcPct val="75000"/>
              </a:lnSpc>
              <a:spcBef>
                <a:spcPts val="800"/>
              </a:spcBef>
              <a:buChar char="•"/>
              <a:defRPr sz="2800" b="1"/>
            </a:pPr>
            <a:r>
              <a:rPr sz="2400" dirty="0"/>
              <a:t>There will then be a force on the ring since it contains a current which is circulating in the presence of a magnetic field.</a:t>
            </a:r>
          </a:p>
          <a:p>
            <a:pPr marL="403225" indent="-403225">
              <a:lnSpc>
                <a:spcPct val="75000"/>
              </a:lnSpc>
              <a:spcBef>
                <a:spcPts val="800"/>
              </a:spcBef>
              <a:buChar char="•"/>
              <a:defRPr sz="2800" b="1"/>
            </a:pPr>
            <a:r>
              <a:rPr sz="2400" dirty="0"/>
              <a:t> Note that it’s the off-axis component of B (the “fringe field”) that flings the ring.</a:t>
            </a:r>
          </a:p>
        </p:txBody>
      </p:sp>
      <p:grpSp>
        <p:nvGrpSpPr>
          <p:cNvPr id="547" name="Group"/>
          <p:cNvGrpSpPr/>
          <p:nvPr/>
        </p:nvGrpSpPr>
        <p:grpSpPr>
          <a:xfrm>
            <a:off x="6492875" y="284162"/>
            <a:ext cx="2332038" cy="2611313"/>
            <a:chOff x="0" y="0"/>
            <a:chExt cx="2332037" cy="2611312"/>
          </a:xfrm>
        </p:grpSpPr>
        <p:sp>
          <p:nvSpPr>
            <p:cNvPr id="519" name="Circle"/>
            <p:cNvSpPr/>
            <p:nvPr/>
          </p:nvSpPr>
          <p:spPr>
            <a:xfrm>
              <a:off x="1966912" y="1446212"/>
              <a:ext cx="357188" cy="355601"/>
            </a:xfrm>
            <a:prstGeom prst="ellipse">
              <a:avLst/>
            </a:prstGeom>
            <a:noFill/>
            <a:ln w="25400" cap="flat">
              <a:solidFill>
                <a:srgbClr val="66FFCC"/>
              </a:solidFill>
              <a:prstDash val="solid"/>
              <a:round/>
            </a:ln>
            <a:effectLst/>
          </p:spPr>
          <p:txBody>
            <a:bodyPr wrap="square" lIns="45719" tIns="45719" rIns="45719" bIns="45719" numCol="1" anchor="ctr">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sp>
          <p:nvSpPr>
            <p:cNvPr id="520" name="~"/>
            <p:cNvSpPr txBox="1"/>
            <p:nvPr/>
          </p:nvSpPr>
          <p:spPr>
            <a:xfrm>
              <a:off x="1966912" y="1446212"/>
              <a:ext cx="277614" cy="47623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8564" tIns="28564" rIns="28564" bIns="28564" numCol="1" anchor="t">
              <a:spAutoFit/>
            </a:bodyPr>
            <a:lstStyle>
              <a:lvl1pPr defTabSz="1028700">
                <a:lnSpc>
                  <a:spcPct val="85000"/>
                </a:lnSpc>
                <a:defRPr sz="2700" b="1">
                  <a:solidFill>
                    <a:srgbClr val="66FFCC"/>
                  </a:solidFill>
                  <a:latin typeface="Century Schoolbook"/>
                  <a:ea typeface="Century Schoolbook"/>
                  <a:cs typeface="Century Schoolbook"/>
                  <a:sym typeface="Century Schoolbook"/>
                </a:defRPr>
              </a:lvl1pPr>
            </a:lstStyle>
            <a:p>
              <a:pPr hangingPunct="0"/>
              <a:r>
                <a:rPr kern="0"/>
                <a:t>~</a:t>
              </a:r>
            </a:p>
          </p:txBody>
        </p:sp>
        <p:sp>
          <p:nvSpPr>
            <p:cNvPr id="521" name="side view"/>
            <p:cNvSpPr txBox="1"/>
            <p:nvPr/>
          </p:nvSpPr>
          <p:spPr>
            <a:xfrm>
              <a:off x="503237" y="2171700"/>
              <a:ext cx="1828801" cy="43961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8564" tIns="28564" rIns="28564" bIns="28564" numCol="1" anchor="t">
              <a:spAutoFit/>
            </a:bodyPr>
            <a:lstStyle>
              <a:lvl1pPr marL="385762" indent="-385762" defTabSz="1028700">
                <a:lnSpc>
                  <a:spcPct val="104000"/>
                </a:lnSpc>
                <a:spcBef>
                  <a:spcPts val="1600"/>
                </a:spcBef>
                <a:defRPr sz="2700" b="1"/>
              </a:lvl1pPr>
            </a:lstStyle>
            <a:p>
              <a:pPr hangingPunct="0"/>
              <a:r>
                <a:rPr kern="0">
                  <a:solidFill>
                    <a:srgbClr val="000000"/>
                  </a:solidFill>
                  <a:latin typeface="Arial"/>
                  <a:ea typeface="ＭＳ Ｐゴシック" panose="020B0600070205080204" pitchFamily="34" charset="-128"/>
                  <a:cs typeface="Arial"/>
                  <a:sym typeface="Arial"/>
                </a:rPr>
                <a:t>side view</a:t>
              </a:r>
            </a:p>
          </p:txBody>
        </p:sp>
        <p:grpSp>
          <p:nvGrpSpPr>
            <p:cNvPr id="525" name="Group"/>
            <p:cNvGrpSpPr/>
            <p:nvPr/>
          </p:nvGrpSpPr>
          <p:grpSpPr>
            <a:xfrm>
              <a:off x="503237" y="1171574"/>
              <a:ext cx="546101" cy="1000126"/>
              <a:chOff x="0" y="0"/>
              <a:chExt cx="546100" cy="1000125"/>
            </a:xfrm>
          </p:grpSpPr>
          <p:sp>
            <p:nvSpPr>
              <p:cNvPr id="522" name="Shape"/>
              <p:cNvSpPr/>
              <p:nvPr/>
            </p:nvSpPr>
            <p:spPr>
              <a:xfrm>
                <a:off x="0" y="0"/>
                <a:ext cx="546100" cy="100012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1209"/>
                      <a:pt x="0" y="2700"/>
                    </a:cubicBezTo>
                    <a:lnTo>
                      <a:pt x="0" y="18900"/>
                    </a:lnTo>
                    <a:cubicBezTo>
                      <a:pt x="0" y="20391"/>
                      <a:pt x="4835" y="21600"/>
                      <a:pt x="10800" y="21600"/>
                    </a:cubicBezTo>
                    <a:cubicBezTo>
                      <a:pt x="16765" y="21600"/>
                      <a:pt x="21600" y="20391"/>
                      <a:pt x="21600" y="18900"/>
                    </a:cubicBezTo>
                    <a:lnTo>
                      <a:pt x="21600" y="2700"/>
                    </a:lnTo>
                    <a:cubicBezTo>
                      <a:pt x="21600" y="1209"/>
                      <a:pt x="16765" y="0"/>
                      <a:pt x="10800" y="0"/>
                    </a:cubicBezTo>
                    <a:close/>
                  </a:path>
                </a:pathLst>
              </a:custGeom>
              <a:solidFill>
                <a:srgbClr val="C0C0C0"/>
              </a:solidFill>
              <a:ln w="9525" cap="flat">
                <a:solidFill>
                  <a:srgbClr val="FFFF00"/>
                </a:solidFill>
                <a:prstDash val="solid"/>
                <a:round/>
              </a:ln>
              <a:effectLst/>
            </p:spPr>
            <p:txBody>
              <a:bodyPr wrap="square" lIns="45719" tIns="45719" rIns="45719" bIns="45719" numCol="1" anchor="ctr">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sp>
            <p:nvSpPr>
              <p:cNvPr id="523" name="Oval"/>
              <p:cNvSpPr/>
              <p:nvPr/>
            </p:nvSpPr>
            <p:spPr>
              <a:xfrm>
                <a:off x="0" y="-1"/>
                <a:ext cx="546100" cy="250033"/>
              </a:xfrm>
              <a:prstGeom prst="ellipse">
                <a:avLst/>
              </a:prstGeom>
              <a:solidFill>
                <a:srgbClr val="CDCDCD"/>
              </a:solidFill>
              <a:ln w="12700" cap="flat">
                <a:noFill/>
                <a:miter lim="400000"/>
              </a:ln>
              <a:effectLst/>
            </p:spPr>
            <p:txBody>
              <a:bodyPr wrap="square" lIns="45719" tIns="45719" rIns="45719" bIns="45719" numCol="1" anchor="ctr">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sp>
            <p:nvSpPr>
              <p:cNvPr id="524" name="Line"/>
              <p:cNvSpPr/>
              <p:nvPr/>
            </p:nvSpPr>
            <p:spPr>
              <a:xfrm>
                <a:off x="0" y="125015"/>
                <a:ext cx="546100" cy="12501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11929"/>
                      <a:pt x="4835" y="21600"/>
                      <a:pt x="10800" y="21600"/>
                    </a:cubicBezTo>
                    <a:cubicBezTo>
                      <a:pt x="16765" y="21600"/>
                      <a:pt x="21600" y="11929"/>
                      <a:pt x="21600" y="0"/>
                    </a:cubicBezTo>
                  </a:path>
                </a:pathLst>
              </a:custGeom>
              <a:noFill/>
              <a:ln w="9525" cap="flat">
                <a:solidFill>
                  <a:srgbClr val="FFFF00"/>
                </a:solidFill>
                <a:prstDash val="solid"/>
                <a:round/>
              </a:ln>
              <a:effectLst/>
            </p:spPr>
            <p:txBody>
              <a:bodyPr wrap="square" lIns="45719" tIns="45719" rIns="45719" bIns="45719" numCol="1" anchor="ctr">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grpSp>
        <p:sp>
          <p:nvSpPr>
            <p:cNvPr id="526" name="Line"/>
            <p:cNvSpPr/>
            <p:nvPr/>
          </p:nvSpPr>
          <p:spPr>
            <a:xfrm flipV="1">
              <a:off x="831850" y="188912"/>
              <a:ext cx="1" cy="712788"/>
            </a:xfrm>
            <a:prstGeom prst="line">
              <a:avLst/>
            </a:prstGeom>
            <a:noFill/>
            <a:ln w="38100" cap="flat">
              <a:solidFill>
                <a:srgbClr val="F00000"/>
              </a:solidFill>
              <a:prstDash val="solid"/>
              <a:round/>
              <a:tailEnd type="stealth" w="med" len="med"/>
            </a:ln>
            <a:effectLst/>
          </p:spPr>
          <p:txBody>
            <a:bodyPr wrap="square" lIns="45719" tIns="45719" rIns="45719" bIns="45719" numCol="1" anchor="t">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sp>
          <p:nvSpPr>
            <p:cNvPr id="527" name="v"/>
            <p:cNvSpPr txBox="1"/>
            <p:nvPr/>
          </p:nvSpPr>
          <p:spPr>
            <a:xfrm>
              <a:off x="990600" y="131762"/>
              <a:ext cx="241280" cy="43626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8564" tIns="28564" rIns="28564" bIns="28564" numCol="1" anchor="t">
              <a:spAutoFit/>
            </a:bodyPr>
            <a:lstStyle>
              <a:lvl1pPr defTabSz="1028700">
                <a:lnSpc>
                  <a:spcPct val="87000"/>
                </a:lnSpc>
                <a:defRPr sz="2700" b="1">
                  <a:solidFill>
                    <a:srgbClr val="F00000"/>
                  </a:solidFill>
                  <a:latin typeface="Times New Roman"/>
                  <a:ea typeface="Times New Roman"/>
                  <a:cs typeface="Times New Roman"/>
                  <a:sym typeface="Times New Roman"/>
                </a:defRPr>
              </a:lvl1pPr>
            </a:lstStyle>
            <a:p>
              <a:pPr hangingPunct="0"/>
              <a:r>
                <a:rPr kern="0"/>
                <a:t>v</a:t>
              </a:r>
            </a:p>
          </p:txBody>
        </p:sp>
        <p:sp>
          <p:nvSpPr>
            <p:cNvPr id="528" name="Oval"/>
            <p:cNvSpPr/>
            <p:nvPr/>
          </p:nvSpPr>
          <p:spPr>
            <a:xfrm>
              <a:off x="377825" y="1527174"/>
              <a:ext cx="785813" cy="228601"/>
            </a:xfrm>
            <a:prstGeom prst="ellipse">
              <a:avLst/>
            </a:prstGeom>
            <a:noFill/>
            <a:ln w="38100" cap="flat">
              <a:solidFill>
                <a:srgbClr val="0101B6"/>
              </a:solidFill>
              <a:prstDash val="solid"/>
              <a:round/>
            </a:ln>
            <a:effectLst/>
          </p:spPr>
          <p:txBody>
            <a:bodyPr wrap="square" lIns="45719" tIns="45719" rIns="45719" bIns="45719" numCol="1" anchor="ctr">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sp>
          <p:nvSpPr>
            <p:cNvPr id="529" name="Oval"/>
            <p:cNvSpPr/>
            <p:nvPr/>
          </p:nvSpPr>
          <p:spPr>
            <a:xfrm>
              <a:off x="377825" y="1690687"/>
              <a:ext cx="785813" cy="227013"/>
            </a:xfrm>
            <a:prstGeom prst="ellipse">
              <a:avLst/>
            </a:prstGeom>
            <a:noFill/>
            <a:ln w="38100" cap="flat">
              <a:solidFill>
                <a:srgbClr val="0101B6"/>
              </a:solidFill>
              <a:prstDash val="solid"/>
              <a:round/>
            </a:ln>
            <a:effectLst/>
          </p:spPr>
          <p:txBody>
            <a:bodyPr wrap="square" lIns="45719" tIns="45719" rIns="45719" bIns="45719" numCol="1" anchor="ctr">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sp>
          <p:nvSpPr>
            <p:cNvPr id="530" name="Oval"/>
            <p:cNvSpPr/>
            <p:nvPr/>
          </p:nvSpPr>
          <p:spPr>
            <a:xfrm>
              <a:off x="377825" y="817562"/>
              <a:ext cx="785813" cy="227013"/>
            </a:xfrm>
            <a:prstGeom prst="ellipse">
              <a:avLst/>
            </a:prstGeom>
            <a:noFill/>
            <a:ln w="76200" cap="flat">
              <a:solidFill>
                <a:srgbClr val="993366"/>
              </a:solidFill>
              <a:prstDash val="solid"/>
              <a:round/>
            </a:ln>
            <a:effectLst/>
          </p:spPr>
          <p:txBody>
            <a:bodyPr wrap="square" lIns="45719" tIns="45719" rIns="45719" bIns="45719" numCol="1" anchor="ctr">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sp>
          <p:nvSpPr>
            <p:cNvPr id="531" name="Oval"/>
            <p:cNvSpPr/>
            <p:nvPr/>
          </p:nvSpPr>
          <p:spPr>
            <a:xfrm>
              <a:off x="392112" y="1804987"/>
              <a:ext cx="785813" cy="228601"/>
            </a:xfrm>
            <a:prstGeom prst="ellipse">
              <a:avLst/>
            </a:prstGeom>
            <a:noFill/>
            <a:ln w="38100" cap="flat">
              <a:solidFill>
                <a:srgbClr val="0101B6"/>
              </a:solidFill>
              <a:prstDash val="solid"/>
              <a:round/>
            </a:ln>
            <a:effectLst/>
          </p:spPr>
          <p:txBody>
            <a:bodyPr wrap="square" lIns="45719" tIns="45719" rIns="45719" bIns="45719" numCol="1" anchor="ctr">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sp>
          <p:nvSpPr>
            <p:cNvPr id="532" name="Oval"/>
            <p:cNvSpPr/>
            <p:nvPr/>
          </p:nvSpPr>
          <p:spPr>
            <a:xfrm>
              <a:off x="403225" y="1171574"/>
              <a:ext cx="785813" cy="228601"/>
            </a:xfrm>
            <a:prstGeom prst="ellipse">
              <a:avLst/>
            </a:prstGeom>
            <a:noFill/>
            <a:ln w="38100" cap="flat">
              <a:solidFill>
                <a:srgbClr val="0101B6"/>
              </a:solidFill>
              <a:prstDash val="solid"/>
              <a:round/>
            </a:ln>
            <a:effectLst/>
          </p:spPr>
          <p:txBody>
            <a:bodyPr wrap="square" lIns="45719" tIns="45719" rIns="45719" bIns="45719" numCol="1" anchor="ctr">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sp>
          <p:nvSpPr>
            <p:cNvPr id="533" name="Oval"/>
            <p:cNvSpPr/>
            <p:nvPr/>
          </p:nvSpPr>
          <p:spPr>
            <a:xfrm>
              <a:off x="392112" y="1358899"/>
              <a:ext cx="785813" cy="228601"/>
            </a:xfrm>
            <a:prstGeom prst="ellipse">
              <a:avLst/>
            </a:prstGeom>
            <a:noFill/>
            <a:ln w="38100" cap="flat">
              <a:solidFill>
                <a:srgbClr val="0101B6"/>
              </a:solidFill>
              <a:prstDash val="solid"/>
              <a:round/>
            </a:ln>
            <a:effectLst/>
          </p:spPr>
          <p:txBody>
            <a:bodyPr wrap="square" lIns="45719" tIns="45719" rIns="45719" bIns="45719" numCol="1" anchor="ctr">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sp>
          <p:nvSpPr>
            <p:cNvPr id="534" name="Line"/>
            <p:cNvSpPr/>
            <p:nvPr/>
          </p:nvSpPr>
          <p:spPr>
            <a:xfrm>
              <a:off x="1004887" y="1171574"/>
              <a:ext cx="1141413" cy="1"/>
            </a:xfrm>
            <a:prstGeom prst="line">
              <a:avLst/>
            </a:prstGeom>
            <a:noFill/>
            <a:ln w="25400" cap="flat">
              <a:solidFill>
                <a:srgbClr val="0101B6"/>
              </a:solidFill>
              <a:prstDash val="solid"/>
              <a:round/>
            </a:ln>
            <a:effectLst/>
          </p:spPr>
          <p:txBody>
            <a:bodyPr wrap="square" lIns="45719" tIns="45719" rIns="45719" bIns="45719" numCol="1" anchor="t">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sp>
          <p:nvSpPr>
            <p:cNvPr id="535" name="Line"/>
            <p:cNvSpPr/>
            <p:nvPr/>
          </p:nvSpPr>
          <p:spPr>
            <a:xfrm>
              <a:off x="954087" y="2017712"/>
              <a:ext cx="1198563" cy="1"/>
            </a:xfrm>
            <a:prstGeom prst="line">
              <a:avLst/>
            </a:prstGeom>
            <a:noFill/>
            <a:ln w="25400" cap="flat">
              <a:solidFill>
                <a:srgbClr val="0101B6"/>
              </a:solidFill>
              <a:prstDash val="solid"/>
              <a:round/>
            </a:ln>
            <a:effectLst/>
          </p:spPr>
          <p:txBody>
            <a:bodyPr wrap="square" lIns="45719" tIns="45719" rIns="45719" bIns="45719" numCol="1" anchor="t">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sp>
          <p:nvSpPr>
            <p:cNvPr id="536" name="Line"/>
            <p:cNvSpPr/>
            <p:nvPr/>
          </p:nvSpPr>
          <p:spPr>
            <a:xfrm>
              <a:off x="2146300" y="1160462"/>
              <a:ext cx="1" cy="285751"/>
            </a:xfrm>
            <a:prstGeom prst="line">
              <a:avLst/>
            </a:prstGeom>
            <a:noFill/>
            <a:ln w="25400" cap="flat">
              <a:solidFill>
                <a:srgbClr val="0101B6"/>
              </a:solidFill>
              <a:prstDash val="solid"/>
              <a:round/>
            </a:ln>
            <a:effectLst/>
          </p:spPr>
          <p:txBody>
            <a:bodyPr wrap="square" lIns="45719" tIns="45719" rIns="45719" bIns="45719" numCol="1" anchor="t">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sp>
          <p:nvSpPr>
            <p:cNvPr id="537" name="Line"/>
            <p:cNvSpPr/>
            <p:nvPr/>
          </p:nvSpPr>
          <p:spPr>
            <a:xfrm flipV="1">
              <a:off x="2146300" y="1819275"/>
              <a:ext cx="0" cy="214313"/>
            </a:xfrm>
            <a:prstGeom prst="line">
              <a:avLst/>
            </a:prstGeom>
            <a:noFill/>
            <a:ln w="25400" cap="flat">
              <a:solidFill>
                <a:srgbClr val="66FFCC"/>
              </a:solidFill>
              <a:prstDash val="solid"/>
              <a:round/>
            </a:ln>
            <a:effectLst/>
          </p:spPr>
          <p:txBody>
            <a:bodyPr wrap="square" lIns="45719" tIns="45719" rIns="45719" bIns="45719" numCol="1" anchor="t">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grpSp>
          <p:nvGrpSpPr>
            <p:cNvPr id="545" name="Group"/>
            <p:cNvGrpSpPr/>
            <p:nvPr/>
          </p:nvGrpSpPr>
          <p:grpSpPr>
            <a:xfrm>
              <a:off x="0" y="-1"/>
              <a:ext cx="1520826" cy="2087564"/>
              <a:chOff x="0" y="0"/>
              <a:chExt cx="1520824" cy="2087562"/>
            </a:xfrm>
          </p:grpSpPr>
          <p:grpSp>
            <p:nvGrpSpPr>
              <p:cNvPr id="540" name="Group"/>
              <p:cNvGrpSpPr/>
              <p:nvPr/>
            </p:nvGrpSpPr>
            <p:grpSpPr>
              <a:xfrm>
                <a:off x="0" y="545977"/>
                <a:ext cx="589052" cy="1541586"/>
                <a:chOff x="0" y="0"/>
                <a:chExt cx="589051" cy="1541584"/>
              </a:xfrm>
            </p:grpSpPr>
            <p:sp>
              <p:nvSpPr>
                <p:cNvPr id="538" name="Line"/>
                <p:cNvSpPr/>
                <p:nvPr/>
              </p:nvSpPr>
              <p:spPr>
                <a:xfrm>
                  <a:off x="-1" y="556683"/>
                  <a:ext cx="460533" cy="94208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516" y="17305"/>
                        <a:pt x="21433" y="13009"/>
                        <a:pt x="21098" y="10309"/>
                      </a:cubicBezTo>
                      <a:cubicBezTo>
                        <a:pt x="20763" y="7609"/>
                        <a:pt x="20930" y="6791"/>
                        <a:pt x="19591" y="5400"/>
                      </a:cubicBezTo>
                      <a:cubicBezTo>
                        <a:pt x="18251" y="4009"/>
                        <a:pt x="16326" y="2864"/>
                        <a:pt x="13060" y="1964"/>
                      </a:cubicBezTo>
                      <a:cubicBezTo>
                        <a:pt x="9795" y="1064"/>
                        <a:pt x="2177" y="327"/>
                        <a:pt x="0" y="0"/>
                      </a:cubicBezTo>
                    </a:path>
                  </a:pathLst>
                </a:custGeom>
                <a:noFill/>
                <a:ln w="25400" cap="flat">
                  <a:solidFill>
                    <a:srgbClr val="000000"/>
                  </a:solidFill>
                  <a:prstDash val="solid"/>
                  <a:round/>
                  <a:tailEnd type="stealth" w="med" len="med"/>
                </a:ln>
                <a:effectLst/>
              </p:spPr>
              <p:txBody>
                <a:bodyPr wrap="square" lIns="45719" tIns="45719" rIns="45719" bIns="45719" numCol="1" anchor="ctr">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sp>
              <p:nvSpPr>
                <p:cNvPr id="539" name="Line"/>
                <p:cNvSpPr/>
                <p:nvPr/>
              </p:nvSpPr>
              <p:spPr>
                <a:xfrm>
                  <a:off x="128520" y="0"/>
                  <a:ext cx="460532" cy="154158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516" y="17305"/>
                        <a:pt x="21433" y="13009"/>
                        <a:pt x="21098" y="10309"/>
                      </a:cubicBezTo>
                      <a:cubicBezTo>
                        <a:pt x="20763" y="7609"/>
                        <a:pt x="20930" y="6791"/>
                        <a:pt x="19591" y="5400"/>
                      </a:cubicBezTo>
                      <a:cubicBezTo>
                        <a:pt x="18251" y="4009"/>
                        <a:pt x="16326" y="2864"/>
                        <a:pt x="13060" y="1964"/>
                      </a:cubicBezTo>
                      <a:cubicBezTo>
                        <a:pt x="9795" y="1064"/>
                        <a:pt x="2177" y="327"/>
                        <a:pt x="0" y="0"/>
                      </a:cubicBezTo>
                    </a:path>
                  </a:pathLst>
                </a:custGeom>
                <a:noFill/>
                <a:ln w="25400" cap="flat">
                  <a:solidFill>
                    <a:srgbClr val="000000"/>
                  </a:solidFill>
                  <a:prstDash val="solid"/>
                  <a:round/>
                  <a:tailEnd type="stealth" w="med" len="med"/>
                </a:ln>
                <a:effectLst/>
              </p:spPr>
              <p:txBody>
                <a:bodyPr wrap="square" lIns="45719" tIns="45719" rIns="45719" bIns="45719" numCol="1" anchor="ctr">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grpSp>
          <p:grpSp>
            <p:nvGrpSpPr>
              <p:cNvPr id="543" name="Group"/>
              <p:cNvGrpSpPr/>
              <p:nvPr/>
            </p:nvGrpSpPr>
            <p:grpSpPr>
              <a:xfrm>
                <a:off x="931773" y="545977"/>
                <a:ext cx="589052" cy="1541586"/>
                <a:chOff x="0" y="0"/>
                <a:chExt cx="589051" cy="1541584"/>
              </a:xfrm>
            </p:grpSpPr>
            <p:sp>
              <p:nvSpPr>
                <p:cNvPr id="541" name="Line"/>
                <p:cNvSpPr/>
                <p:nvPr/>
              </p:nvSpPr>
              <p:spPr>
                <a:xfrm flipH="1">
                  <a:off x="128520" y="556683"/>
                  <a:ext cx="460532" cy="94208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516" y="17305"/>
                        <a:pt x="21433" y="13009"/>
                        <a:pt x="21098" y="10309"/>
                      </a:cubicBezTo>
                      <a:cubicBezTo>
                        <a:pt x="20763" y="7609"/>
                        <a:pt x="20930" y="6791"/>
                        <a:pt x="19591" y="5400"/>
                      </a:cubicBezTo>
                      <a:cubicBezTo>
                        <a:pt x="18251" y="4009"/>
                        <a:pt x="16326" y="2864"/>
                        <a:pt x="13060" y="1964"/>
                      </a:cubicBezTo>
                      <a:cubicBezTo>
                        <a:pt x="9795" y="1064"/>
                        <a:pt x="2177" y="327"/>
                        <a:pt x="0" y="0"/>
                      </a:cubicBezTo>
                    </a:path>
                  </a:pathLst>
                </a:custGeom>
                <a:noFill/>
                <a:ln w="25400" cap="flat">
                  <a:solidFill>
                    <a:srgbClr val="000000"/>
                  </a:solidFill>
                  <a:prstDash val="solid"/>
                  <a:round/>
                  <a:tailEnd type="stealth" w="med" len="med"/>
                </a:ln>
                <a:effectLst/>
              </p:spPr>
              <p:txBody>
                <a:bodyPr wrap="square" lIns="45719" tIns="45719" rIns="45719" bIns="45719" numCol="1" anchor="ctr">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sp>
              <p:nvSpPr>
                <p:cNvPr id="542" name="Line"/>
                <p:cNvSpPr/>
                <p:nvPr/>
              </p:nvSpPr>
              <p:spPr>
                <a:xfrm flipH="1">
                  <a:off x="-1" y="0"/>
                  <a:ext cx="460533" cy="154158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1516" y="17305"/>
                        <a:pt x="21433" y="13009"/>
                        <a:pt x="21098" y="10309"/>
                      </a:cubicBezTo>
                      <a:cubicBezTo>
                        <a:pt x="20763" y="7609"/>
                        <a:pt x="20930" y="6791"/>
                        <a:pt x="19591" y="5400"/>
                      </a:cubicBezTo>
                      <a:cubicBezTo>
                        <a:pt x="18251" y="4009"/>
                        <a:pt x="16326" y="2864"/>
                        <a:pt x="13060" y="1964"/>
                      </a:cubicBezTo>
                      <a:cubicBezTo>
                        <a:pt x="9795" y="1064"/>
                        <a:pt x="2177" y="327"/>
                        <a:pt x="0" y="0"/>
                      </a:cubicBezTo>
                    </a:path>
                  </a:pathLst>
                </a:custGeom>
                <a:noFill/>
                <a:ln w="25400" cap="flat">
                  <a:solidFill>
                    <a:srgbClr val="000000"/>
                  </a:solidFill>
                  <a:prstDash val="solid"/>
                  <a:round/>
                  <a:tailEnd type="stealth" w="med" len="med"/>
                </a:ln>
                <a:effectLst/>
              </p:spPr>
              <p:txBody>
                <a:bodyPr wrap="square" lIns="45719" tIns="45719" rIns="45719" bIns="45719" numCol="1" anchor="ctr">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grpSp>
          <p:sp>
            <p:nvSpPr>
              <p:cNvPr id="544" name="Line"/>
              <p:cNvSpPr/>
              <p:nvPr/>
            </p:nvSpPr>
            <p:spPr>
              <a:xfrm flipV="1">
                <a:off x="749702" y="0"/>
                <a:ext cx="1" cy="2044741"/>
              </a:xfrm>
              <a:prstGeom prst="line">
                <a:avLst/>
              </a:prstGeom>
              <a:noFill/>
              <a:ln w="25400" cap="flat">
                <a:solidFill>
                  <a:srgbClr val="000000"/>
                </a:solidFill>
                <a:prstDash val="solid"/>
                <a:round/>
                <a:tailEnd type="stealth" w="med" len="med"/>
              </a:ln>
              <a:effectLst/>
            </p:spPr>
            <p:txBody>
              <a:bodyPr wrap="square" lIns="45719" tIns="45719" rIns="45719" bIns="45719" numCol="1" anchor="t">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grpSp>
        <p:sp>
          <p:nvSpPr>
            <p:cNvPr id="546" name="B"/>
            <p:cNvSpPr txBox="1"/>
            <p:nvPr/>
          </p:nvSpPr>
          <p:spPr>
            <a:xfrm>
              <a:off x="1404937" y="1527174"/>
              <a:ext cx="330201" cy="34563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defTabSz="457200">
                <a:spcBef>
                  <a:spcPts val="1400"/>
                </a:spcBef>
                <a:defRPr sz="2400" b="1" i="1"/>
              </a:lvl1pPr>
            </a:lstStyle>
            <a:p>
              <a:pPr hangingPunct="0"/>
              <a:r>
                <a:rPr kern="0">
                  <a:solidFill>
                    <a:srgbClr val="000000"/>
                  </a:solidFill>
                  <a:latin typeface="Arial"/>
                  <a:ea typeface="ＭＳ Ｐゴシック" panose="020B0600070205080204" pitchFamily="34" charset="-128"/>
                  <a:cs typeface="Arial"/>
                  <a:sym typeface="Arial"/>
                </a:rPr>
                <a:t>B</a:t>
              </a:r>
            </a:p>
          </p:txBody>
        </p:sp>
      </p:grpSp>
      <p:pic>
        <p:nvPicPr>
          <p:cNvPr id="548" name="MathTypeImage.pdf" descr="MathTypeImage.pdf"/>
          <p:cNvPicPr>
            <a:picLocks noChangeAspect="1"/>
          </p:cNvPicPr>
          <p:nvPr/>
        </p:nvPicPr>
        <p:blipFill>
          <a:blip r:embed="rId3"/>
          <a:stretch>
            <a:fillRect/>
          </a:stretch>
        </p:blipFill>
        <p:spPr>
          <a:xfrm>
            <a:off x="4289649" y="2043984"/>
            <a:ext cx="327743" cy="327744"/>
          </a:xfrm>
          <a:prstGeom prst="rect">
            <a:avLst/>
          </a:prstGeom>
          <a:ln w="12700">
            <a:miter lim="400000"/>
          </a:ln>
        </p:spPr>
      </p:pic>
      <p:sp>
        <p:nvSpPr>
          <p:cNvPr id="35" name="Oval"/>
          <p:cNvSpPr/>
          <p:nvPr/>
        </p:nvSpPr>
        <p:spPr>
          <a:xfrm>
            <a:off x="6780608" y="5029200"/>
            <a:ext cx="1405733" cy="381000"/>
          </a:xfrm>
          <a:prstGeom prst="ellipse">
            <a:avLst/>
          </a:prstGeom>
          <a:noFill/>
          <a:ln w="76200" cap="flat">
            <a:solidFill>
              <a:srgbClr val="993366"/>
            </a:solidFill>
            <a:prstDash val="solid"/>
            <a:round/>
          </a:ln>
          <a:effectLst/>
        </p:spPr>
        <p:txBody>
          <a:bodyPr wrap="square" lIns="45719" tIns="45719" rIns="45719" bIns="45719" numCol="1" anchor="ctr">
            <a:noAutofit/>
          </a:bodyPr>
          <a:lstStyle/>
          <a:p>
            <a:pPr hangingPunct="0"/>
            <a:endParaRPr kern="0">
              <a:solidFill>
                <a:srgbClr val="000000"/>
              </a:solidFill>
              <a:latin typeface="Arial"/>
              <a:ea typeface="ＭＳ Ｐゴシック" panose="020B0600070205080204" pitchFamily="34" charset="-128"/>
              <a:cs typeface="Arial"/>
              <a:sym typeface="Arial"/>
            </a:endParaRPr>
          </a:p>
        </p:txBody>
      </p:sp>
      <p:cxnSp>
        <p:nvCxnSpPr>
          <p:cNvPr id="3" name="Straight Arrow Connector 2"/>
          <p:cNvCxnSpPr/>
          <p:nvPr/>
        </p:nvCxnSpPr>
        <p:spPr>
          <a:xfrm flipH="1">
            <a:off x="7542213" y="5292594"/>
            <a:ext cx="626218" cy="244704"/>
          </a:xfrm>
          <a:prstGeom prst="straightConnector1">
            <a:avLst/>
          </a:prstGeom>
          <a:noFill/>
          <a:ln w="25400" cap="flat">
            <a:solidFill>
              <a:schemeClr val="tx1"/>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graphicFrame>
        <p:nvGraphicFramePr>
          <p:cNvPr id="4" name="Object 3"/>
          <p:cNvGraphicFramePr>
            <a:graphicFrameLocks noChangeAspect="1"/>
          </p:cNvGraphicFramePr>
          <p:nvPr/>
        </p:nvGraphicFramePr>
        <p:xfrm>
          <a:off x="7965592" y="5293667"/>
          <a:ext cx="317500" cy="412750"/>
        </p:xfrm>
        <a:graphic>
          <a:graphicData uri="http://schemas.openxmlformats.org/presentationml/2006/ole">
            <mc:AlternateContent xmlns:mc="http://schemas.openxmlformats.org/markup-compatibility/2006">
              <mc:Choice xmlns:v="urn:schemas-microsoft-com:vml" Requires="v">
                <p:oleObj name="Equation" r:id="rId4" imgW="126720" imgH="164880" progId="Equation.DSMT4">
                  <p:embed/>
                </p:oleObj>
              </mc:Choice>
              <mc:Fallback>
                <p:oleObj name="Equation" r:id="rId4" imgW="126720" imgH="164880" progId="Equation.DSMT4">
                  <p:embed/>
                  <p:pic>
                    <p:nvPicPr>
                      <p:cNvPr id="0" name=""/>
                      <p:cNvPicPr/>
                      <p:nvPr/>
                    </p:nvPicPr>
                    <p:blipFill>
                      <a:blip r:embed="rId5"/>
                      <a:stretch>
                        <a:fillRect/>
                      </a:stretch>
                    </p:blipFill>
                    <p:spPr>
                      <a:xfrm>
                        <a:off x="7965592" y="5293667"/>
                        <a:ext cx="317500" cy="412750"/>
                      </a:xfrm>
                      <a:prstGeom prst="rect">
                        <a:avLst/>
                      </a:prstGeom>
                    </p:spPr>
                  </p:pic>
                </p:oleObj>
              </mc:Fallback>
            </mc:AlternateContent>
          </a:graphicData>
        </a:graphic>
      </p:graphicFrame>
      <p:cxnSp>
        <p:nvCxnSpPr>
          <p:cNvPr id="6" name="Straight Arrow Connector 5"/>
          <p:cNvCxnSpPr/>
          <p:nvPr/>
        </p:nvCxnSpPr>
        <p:spPr>
          <a:xfrm flipV="1">
            <a:off x="7965592" y="4290691"/>
            <a:ext cx="450063" cy="508824"/>
          </a:xfrm>
          <a:prstGeom prst="straightConnector1">
            <a:avLst/>
          </a:prstGeom>
          <a:noFill/>
          <a:ln w="25400" cap="flat">
            <a:solidFill>
              <a:schemeClr val="tx1"/>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graphicFrame>
        <p:nvGraphicFramePr>
          <p:cNvPr id="42" name="Object 41"/>
          <p:cNvGraphicFramePr>
            <a:graphicFrameLocks noChangeAspect="1"/>
          </p:cNvGraphicFramePr>
          <p:nvPr/>
        </p:nvGraphicFramePr>
        <p:xfrm>
          <a:off x="8053778" y="4038600"/>
          <a:ext cx="328222" cy="355574"/>
        </p:xfrm>
        <a:graphic>
          <a:graphicData uri="http://schemas.openxmlformats.org/presentationml/2006/ole">
            <mc:AlternateContent xmlns:mc="http://schemas.openxmlformats.org/markup-compatibility/2006">
              <mc:Choice xmlns:v="urn:schemas-microsoft-com:vml" Requires="v">
                <p:oleObj name="Equation" r:id="rId6" imgW="152280" imgH="164880" progId="Equation.DSMT4">
                  <p:embed/>
                </p:oleObj>
              </mc:Choice>
              <mc:Fallback>
                <p:oleObj name="Equation" r:id="rId6" imgW="152280" imgH="164880" progId="Equation.DSMT4">
                  <p:embed/>
                  <p:pic>
                    <p:nvPicPr>
                      <p:cNvPr id="0" name=""/>
                      <p:cNvPicPr/>
                      <p:nvPr/>
                    </p:nvPicPr>
                    <p:blipFill>
                      <a:blip r:embed="rId7"/>
                      <a:stretch>
                        <a:fillRect/>
                      </a:stretch>
                    </p:blipFill>
                    <p:spPr>
                      <a:xfrm>
                        <a:off x="8053778" y="4038600"/>
                        <a:ext cx="328222" cy="355574"/>
                      </a:xfrm>
                      <a:prstGeom prst="rect">
                        <a:avLst/>
                      </a:prstGeom>
                    </p:spPr>
                  </p:pic>
                </p:oleObj>
              </mc:Fallback>
            </mc:AlternateContent>
          </a:graphicData>
        </a:graphic>
      </p:graphicFrame>
      <p:cxnSp>
        <p:nvCxnSpPr>
          <p:cNvPr id="9" name="Straight Arrow Connector 8"/>
          <p:cNvCxnSpPr/>
          <p:nvPr/>
        </p:nvCxnSpPr>
        <p:spPr>
          <a:xfrm>
            <a:off x="8013704" y="4799515"/>
            <a:ext cx="446084" cy="0"/>
          </a:xfrm>
          <a:prstGeom prst="straightConnector1">
            <a:avLst/>
          </a:prstGeom>
          <a:noFill/>
          <a:ln w="25400" cap="flat">
            <a:solidFill>
              <a:srgbClr val="00B050"/>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45" name="Straight Arrow Connector 44"/>
          <p:cNvCxnSpPr/>
          <p:nvPr/>
        </p:nvCxnSpPr>
        <p:spPr>
          <a:xfrm flipV="1">
            <a:off x="7983387" y="4232945"/>
            <a:ext cx="17613" cy="537027"/>
          </a:xfrm>
          <a:prstGeom prst="straightConnector1">
            <a:avLst/>
          </a:prstGeom>
          <a:noFill/>
          <a:ln w="25400" cap="flat">
            <a:solidFill>
              <a:srgbClr val="00B050"/>
            </a:solidFill>
            <a:prstDash val="solid"/>
            <a:round/>
            <a:tailEnd type="triangle"/>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871030251"/>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p>
            <a:r>
              <a:rPr lang="en-US" sz="3200" b="1" dirty="0"/>
              <a:t>Applications: sound pick-up</a:t>
            </a:r>
          </a:p>
        </p:txBody>
      </p:sp>
      <p:pic>
        <p:nvPicPr>
          <p:cNvPr id="13" name="Picture 14" descr="movingcoil-micropho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181100"/>
            <a:ext cx="3733800" cy="224313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guitear-pickupcoil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7470" y="4262717"/>
            <a:ext cx="6934200" cy="24765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 Box 16"/>
          <p:cNvSpPr txBox="1">
            <a:spLocks noChangeArrowheads="1"/>
          </p:cNvSpPr>
          <p:nvPr/>
        </p:nvSpPr>
        <p:spPr bwMode="auto">
          <a:xfrm>
            <a:off x="2491740" y="1226820"/>
            <a:ext cx="16383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Induction</a:t>
            </a:r>
          </a:p>
          <a:p>
            <a:r>
              <a:rPr lang="en-US" altLang="en-US" dirty="0"/>
              <a:t>microphone</a:t>
            </a:r>
          </a:p>
        </p:txBody>
      </p:sp>
      <p:pic>
        <p:nvPicPr>
          <p:cNvPr id="5" name="Picture 4"/>
          <p:cNvPicPr>
            <a:picLocks noChangeAspect="1"/>
          </p:cNvPicPr>
          <p:nvPr/>
        </p:nvPicPr>
        <p:blipFill>
          <a:blip r:embed="rId4"/>
          <a:stretch>
            <a:fillRect/>
          </a:stretch>
        </p:blipFill>
        <p:spPr>
          <a:xfrm>
            <a:off x="6175562" y="1634266"/>
            <a:ext cx="1982759" cy="1630680"/>
          </a:xfrm>
          <a:prstGeom prst="rect">
            <a:avLst/>
          </a:prstGeom>
        </p:spPr>
      </p:pic>
      <p:sp>
        <p:nvSpPr>
          <p:cNvPr id="27" name="Text Box 16"/>
          <p:cNvSpPr txBox="1">
            <a:spLocks noChangeArrowheads="1"/>
          </p:cNvSpPr>
          <p:nvPr/>
        </p:nvSpPr>
        <p:spPr bwMode="auto">
          <a:xfrm>
            <a:off x="6461760" y="1043940"/>
            <a:ext cx="1320683"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Condenser</a:t>
            </a:r>
          </a:p>
          <a:p>
            <a:r>
              <a:rPr lang="en-US" altLang="en-US" dirty="0"/>
              <a:t>microphone</a:t>
            </a:r>
          </a:p>
        </p:txBody>
      </p:sp>
      <p:sp>
        <p:nvSpPr>
          <p:cNvPr id="28" name="Text Box 16"/>
          <p:cNvSpPr txBox="1">
            <a:spLocks noChangeArrowheads="1"/>
          </p:cNvSpPr>
          <p:nvPr/>
        </p:nvSpPr>
        <p:spPr bwMode="auto">
          <a:xfrm>
            <a:off x="3586779" y="4270337"/>
            <a:ext cx="144045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Guitar pickup</a:t>
            </a:r>
          </a:p>
        </p:txBody>
      </p:sp>
      <p:sp>
        <p:nvSpPr>
          <p:cNvPr id="6" name="TextBox 5"/>
          <p:cNvSpPr txBox="1"/>
          <p:nvPr/>
        </p:nvSpPr>
        <p:spPr>
          <a:xfrm>
            <a:off x="5809579" y="3125993"/>
            <a:ext cx="2671034" cy="923330"/>
          </a:xfrm>
          <a:prstGeom prst="rect">
            <a:avLst/>
          </a:prstGeom>
          <a:noFill/>
        </p:spPr>
        <p:txBody>
          <a:bodyPr wrap="square" rtlCol="0">
            <a:spAutoFit/>
          </a:bodyPr>
          <a:lstStyle/>
          <a:p>
            <a:r>
              <a:rPr lang="en-US" dirty="0"/>
              <a:t>Change in capacitor: change in capacitance </a:t>
            </a:r>
            <a:r>
              <a:rPr lang="en-US" dirty="0">
                <a:sym typeface="Wingdings" panose="05000000000000000000" pitchFamily="2" charset="2"/>
              </a:rPr>
              <a:t> change in V</a:t>
            </a:r>
            <a:endParaRPr lang="en-US" dirty="0"/>
          </a:p>
        </p:txBody>
      </p:sp>
      <p:sp>
        <p:nvSpPr>
          <p:cNvPr id="3" name="Slide Number Placeholder 2">
            <a:extLst>
              <a:ext uri="{FF2B5EF4-FFF2-40B4-BE49-F238E27FC236}">
                <a16:creationId xmlns:a16="http://schemas.microsoft.com/office/drawing/2014/main" id="{70BCB306-2BB3-0322-3593-5393E7FE0495}"/>
              </a:ext>
            </a:extLst>
          </p:cNvPr>
          <p:cNvSpPr>
            <a:spLocks noGrp="1"/>
          </p:cNvSpPr>
          <p:nvPr>
            <p:ph type="sldNum" sz="quarter" idx="12"/>
          </p:nvPr>
        </p:nvSpPr>
        <p:spPr/>
        <p:txBody>
          <a:bodyPr/>
          <a:lstStyle/>
          <a:p>
            <a:fld id="{ADFA4485-E86D-437E-B4E8-8C05D7EEEFF7}" type="slidenum">
              <a:rPr lang="en-US" smtClean="0"/>
              <a:t>15</a:t>
            </a:fld>
            <a:endParaRPr lang="en-US"/>
          </a:p>
        </p:txBody>
      </p:sp>
    </p:spTree>
    <p:extLst>
      <p:ext uri="{BB962C8B-B14F-4D97-AF65-F5344CB8AC3E}">
        <p14:creationId xmlns:p14="http://schemas.microsoft.com/office/powerpoint/2010/main" val="21342594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6_ljpn_lec01">
  <a:themeElements>
    <a:clrScheme name="ljpn_lec01">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ljpn_lec01">
      <a:majorFont>
        <a:latin typeface="Helvetica"/>
        <a:ea typeface="Helvetica"/>
        <a:cs typeface="Helvetica"/>
      </a:majorFont>
      <a:minorFont>
        <a:latin typeface="Arial Unicode MS"/>
        <a:ea typeface="Arial Unicode MS"/>
        <a:cs typeface="Arial Unicode MS"/>
      </a:minorFont>
    </a:fontScheme>
    <a:fmtScheme name="ljpn_lec0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14746</TotalTime>
  <Words>897</Words>
  <Application>Microsoft Macintosh PowerPoint</Application>
  <PresentationFormat>On-screen Show (4:3)</PresentationFormat>
  <Paragraphs>136</Paragraphs>
  <Slides>15</Slides>
  <Notes>6</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15</vt:i4>
      </vt:variant>
    </vt:vector>
  </HeadingPairs>
  <TitlesOfParts>
    <vt:vector size="25" baseType="lpstr">
      <vt:lpstr>Arial</vt:lpstr>
      <vt:lpstr>Calibri</vt:lpstr>
      <vt:lpstr>Cambria Math</vt:lpstr>
      <vt:lpstr>Helvetica</vt:lpstr>
      <vt:lpstr>Symbol</vt:lpstr>
      <vt:lpstr>Times New Roman</vt:lpstr>
      <vt:lpstr>Wingdings</vt:lpstr>
      <vt:lpstr>Office Theme</vt:lpstr>
      <vt:lpstr>6_ljpn_lec01</vt:lpstr>
      <vt:lpstr>Equation</vt:lpstr>
      <vt:lpstr>Physics 221:  General Physics II Electricity, Magnetism, Optics and Modern Physics  Lecture 12:   Applications  Magnetic induction  Lentz’s Law  Faraday’s Law</vt:lpstr>
      <vt:lpstr>Current loop in magnetic field</vt:lpstr>
      <vt:lpstr>Conducting loop in magnetic field</vt:lpstr>
      <vt:lpstr>Magnetic Induction</vt:lpstr>
      <vt:lpstr>Magnetic Flux</vt:lpstr>
      <vt:lpstr>Magnetic Flux</vt:lpstr>
      <vt:lpstr>Direction of the Induced Current</vt:lpstr>
      <vt:lpstr>PowerPoint Presentation</vt:lpstr>
      <vt:lpstr>PowerPoint Presentation</vt:lpstr>
      <vt:lpstr>PowerPoint Presentation</vt:lpstr>
      <vt:lpstr>PowerPoint Presentation</vt:lpstr>
      <vt:lpstr>Faraday’s Law</vt:lpstr>
      <vt:lpstr>Faraday’s law - Example</vt:lpstr>
      <vt:lpstr>Demo:  E&amp;M Cannon (6D-11)</vt:lpstr>
      <vt:lpstr>Applications: sound pick-up</vt:lpstr>
    </vt:vector>
  </TitlesOfParts>
  <Company>Purdue University Department of Physics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 24100 – Electricity &amp; Optics</dc:title>
  <dc:creator>Matthew Jones</dc:creator>
  <cp:lastModifiedBy>Shengwang Du</cp:lastModifiedBy>
  <cp:revision>481</cp:revision>
  <cp:lastPrinted>2019-02-11T04:14:08Z</cp:lastPrinted>
  <dcterms:created xsi:type="dcterms:W3CDTF">2012-08-19T17:22:10Z</dcterms:created>
  <dcterms:modified xsi:type="dcterms:W3CDTF">2026-10-04T18:49:09Z</dcterms:modified>
</cp:coreProperties>
</file>